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27"/>
  </p:notesMasterIdLst>
  <p:sldIdLst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1"/>
    <a:srgbClr val="FFF799"/>
    <a:srgbClr val="F7941E"/>
    <a:srgbClr val="003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7" autoAdjust="0"/>
    <p:restoredTop sz="94640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C6DC-8D1D-4C35-A043-EE0726C529D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3DEB-AA6F-4AD2-AF89-E0E9FAE21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4800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1025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572000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1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C022-B6D6-44BF-A88C-B8CC5F4F810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1BAA-97BA-4182-B49F-1A211EA05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onven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0775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117975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4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848600" cy="3306763"/>
          </a:xfrm>
        </p:spPr>
        <p:txBody>
          <a:bodyPr/>
          <a:lstStyle>
            <a:lvl2pPr marL="742950" indent="-285750">
              <a:buSzPct val="75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2484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32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7432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's Large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1"/>
            <a:ext cx="47244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599"/>
            <a:ext cx="495300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54821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2743200" cy="776143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2743200" cy="426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33800" y="228600"/>
            <a:ext cx="49530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i="0" kern="120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2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724398"/>
            <a:ext cx="3697288" cy="1219201"/>
          </a:xfrm>
        </p:spPr>
        <p:txBody>
          <a:bodyPr anchor="t" anchorCtr="0"/>
          <a:lstStyle>
            <a:lvl1pPr algn="l">
              <a:spcBef>
                <a:spcPts val="1200"/>
              </a:spcBef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7974"/>
          </a:xfr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6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with Caption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1"/>
            <a:ext cx="3697288" cy="838200"/>
          </a:xfrm>
        </p:spPr>
        <p:txBody>
          <a:bodyPr anchor="t" anchorCtr="0"/>
          <a:lstStyle>
            <a:lvl1pPr algn="l">
              <a:spcBef>
                <a:spcPts val="1200"/>
              </a:spcBef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752600"/>
            <a:ext cx="3862053" cy="2898774"/>
          </a:xfr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724400" y="1752600"/>
            <a:ext cx="3862053" cy="2898774"/>
          </a:xfr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24400" y="4876800"/>
            <a:ext cx="3886200" cy="8382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93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9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7772400" cy="33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527FC1E-3D63-4035-8013-B300E06904B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1932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6" r:id="rId5"/>
    <p:sldLayoutId id="2147483673" r:id="rId6"/>
    <p:sldLayoutId id="2147483674" r:id="rId7"/>
    <p:sldLayoutId id="2147483678" r:id="rId8"/>
    <p:sldLayoutId id="2147483677" r:id="rId9"/>
    <p:sldLayoutId id="2147483679" r:id="rId1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i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514350" indent="-51435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Clr>
          <a:schemeClr val="accent5"/>
        </a:buClr>
        <a:buSzPct val="75000"/>
        <a:buFont typeface="Wingdings" pitchFamily="2" charset="2"/>
        <a:buChar char="§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s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ts val="1200"/>
        </a:spcBef>
        <a:buClr>
          <a:schemeClr val="accent5"/>
        </a:buClr>
        <a:buSzPct val="75000"/>
        <a:buFont typeface="Courier New" pitchFamily="49" charset="0"/>
        <a:buChar char="o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60575" indent="-231775" algn="l" defTabSz="914400" rtl="0" eaLnBrk="1" latinLnBrk="0" hangingPunct="1">
        <a:spcBef>
          <a:spcPts val="1200"/>
        </a:spcBef>
        <a:buClr>
          <a:schemeClr val="accent5"/>
        </a:buClr>
        <a:buFont typeface="Calibri" pitchFamily="34" charset="0"/>
        <a:buChar char="­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irclek.org/Join/Membership/Dues.aspx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irclek.org/Join/Membership/Dues.asp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irclek.org/Resources/Membership/MemberGeneratedResources2/RecruitmentRetentionCharteringDownloads.aspx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irclek.org/Resources/Leadership/Governance.aspx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lpcharter@Kiwanis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4999"/>
            <a:ext cx="6858000" cy="4267201"/>
          </a:xfrm>
        </p:spPr>
        <p:txBody>
          <a:bodyPr>
            <a:noAutofit/>
          </a:bodyPr>
          <a:lstStyle/>
          <a:p>
            <a:r>
              <a:rPr lang="en-US" sz="7200" dirty="0"/>
              <a:t>Circle K Chartering and Reactivation</a:t>
            </a:r>
          </a:p>
        </p:txBody>
      </p:sp>
    </p:spTree>
    <p:extLst>
      <p:ext uri="{BB962C8B-B14F-4D97-AF65-F5344CB8AC3E}">
        <p14:creationId xmlns:p14="http://schemas.microsoft.com/office/powerpoint/2010/main" val="14857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7254" y="1371600"/>
            <a:ext cx="69737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8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7886700" cy="994172"/>
          </a:xfrm>
        </p:spPr>
        <p:txBody>
          <a:bodyPr/>
          <a:lstStyle/>
          <a:p>
            <a:r>
              <a:rPr lang="en-US" dirty="0"/>
              <a:t>Acceptance of Leadership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18122"/>
            <a:ext cx="6040755" cy="45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450230" cy="50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8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Four-year institutions with more than 5000 students enrolled = 15 members</a:t>
            </a:r>
          </a:p>
          <a:p>
            <a:r>
              <a:rPr lang="en-US" dirty="0"/>
              <a:t>Two-year institution = 10 members</a:t>
            </a:r>
          </a:p>
          <a:p>
            <a:r>
              <a:rPr lang="en-US" dirty="0"/>
              <a:t>Four-year institution with less than 5000 students enrolled = 10 members</a:t>
            </a:r>
          </a:p>
          <a:p>
            <a:r>
              <a:rPr lang="en-US" dirty="0"/>
              <a:t>Fill out contact information on chartering paperwork for officers and members</a:t>
            </a:r>
          </a:p>
        </p:txBody>
      </p:sp>
    </p:spTree>
    <p:extLst>
      <p:ext uri="{BB962C8B-B14F-4D97-AF65-F5344CB8AC3E}">
        <p14:creationId xmlns:p14="http://schemas.microsoft.com/office/powerpoint/2010/main" val="207654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1169591"/>
            <a:ext cx="7886700" cy="994172"/>
          </a:xfrm>
        </p:spPr>
        <p:txBody>
          <a:bodyPr/>
          <a:lstStyle/>
          <a:p>
            <a:r>
              <a:rPr lang="en-US" dirty="0"/>
              <a:t>Charter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36" y="2081061"/>
            <a:ext cx="7184727" cy="478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1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20166"/>
            <a:ext cx="8931848" cy="4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9200"/>
            <a:ext cx="7886700" cy="737711"/>
          </a:xfrm>
        </p:spPr>
        <p:txBody>
          <a:bodyPr>
            <a:normAutofit fontScale="90000"/>
          </a:bodyPr>
          <a:lstStyle/>
          <a:p>
            <a:r>
              <a:rPr lang="en-US" dirty="0"/>
              <a:t>Fees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44557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International Fees</a:t>
            </a:r>
          </a:p>
          <a:p>
            <a:pPr lvl="1"/>
            <a:r>
              <a:rPr lang="en-US" dirty="0"/>
              <a:t>Option 1: US$600 – gavel/gong, banner, pins, membership cards, resources</a:t>
            </a:r>
          </a:p>
          <a:p>
            <a:pPr lvl="1"/>
            <a:r>
              <a:rPr lang="en-US" dirty="0"/>
              <a:t>Option 2: US$500 – banner, pins, membership cards, resources</a:t>
            </a:r>
          </a:p>
          <a:p>
            <a:pPr lvl="1"/>
            <a:r>
              <a:rPr lang="en-US" dirty="0"/>
              <a:t>Option 3: US$500 – gavel/gong, pins, membership cards, resources</a:t>
            </a:r>
          </a:p>
          <a:p>
            <a:pPr lvl="1"/>
            <a:r>
              <a:rPr lang="en-US" dirty="0"/>
              <a:t>Option 4: US$400 – pins, membership cards, resources</a:t>
            </a:r>
          </a:p>
          <a:p>
            <a:r>
              <a:rPr lang="en-US" dirty="0"/>
              <a:t>District Fees</a:t>
            </a:r>
          </a:p>
          <a:p>
            <a:pPr lvl="1"/>
            <a:r>
              <a:rPr lang="en-US" dirty="0"/>
              <a:t>Vary by district and are per member rate ($6 to $12)</a:t>
            </a:r>
          </a:p>
          <a:p>
            <a:pPr lvl="1"/>
            <a:r>
              <a:rPr lang="en-US" dirty="0">
                <a:hlinkClick r:id="rId2"/>
              </a:rPr>
              <a:t>http://circlek.org/Join/Membership/Dues.aspx</a:t>
            </a:r>
            <a:endParaRPr lang="en-US" dirty="0"/>
          </a:p>
          <a:p>
            <a:r>
              <a:rPr lang="en-US" dirty="0"/>
              <a:t>Club Fees</a:t>
            </a:r>
          </a:p>
          <a:p>
            <a:pPr lvl="1"/>
            <a:r>
              <a:rPr lang="en-US" dirty="0"/>
              <a:t>Vary by club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0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Institutions that previously had a Circle K Club</a:t>
            </a:r>
          </a:p>
          <a:p>
            <a:r>
              <a:rPr lang="en-US" dirty="0"/>
              <a:t>The last year of dues-paid membership is within the last three years</a:t>
            </a:r>
          </a:p>
        </p:txBody>
      </p:sp>
    </p:spTree>
    <p:extLst>
      <p:ext uri="{BB962C8B-B14F-4D97-AF65-F5344CB8AC3E}">
        <p14:creationId xmlns:p14="http://schemas.microsoft.com/office/powerpoint/2010/main" val="246340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738074" y="2590800"/>
            <a:ext cx="1031558" cy="17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9632" y="1371600"/>
            <a:ext cx="4681163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604" y="2129135"/>
            <a:ext cx="147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 in Key Number from Previous Charter</a:t>
            </a:r>
          </a:p>
        </p:txBody>
      </p:sp>
    </p:spTree>
    <p:extLst>
      <p:ext uri="{BB962C8B-B14F-4D97-AF65-F5344CB8AC3E}">
        <p14:creationId xmlns:p14="http://schemas.microsoft.com/office/powerpoint/2010/main" val="402299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248400" cy="846138"/>
          </a:xfrm>
        </p:spPr>
        <p:txBody>
          <a:bodyPr/>
          <a:lstStyle/>
          <a:p>
            <a:r>
              <a:rPr lang="en-US" dirty="0"/>
              <a:t>Reactivation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7738"/>
            <a:ext cx="8153400" cy="44116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International Fees</a:t>
            </a:r>
          </a:p>
          <a:p>
            <a:pPr lvl="1"/>
            <a:r>
              <a:rPr lang="en-US" dirty="0"/>
              <a:t>US$600 – four-year schools with student enrollment &gt;5,001</a:t>
            </a:r>
          </a:p>
          <a:p>
            <a:pPr lvl="1"/>
            <a:r>
              <a:rPr lang="en-US" dirty="0"/>
              <a:t>US$450 – four-year schools with student enrollment &lt;5,000</a:t>
            </a:r>
          </a:p>
          <a:p>
            <a:pPr lvl="1"/>
            <a:r>
              <a:rPr lang="en-US" dirty="0"/>
              <a:t>US$300 – two-year schools</a:t>
            </a:r>
          </a:p>
          <a:p>
            <a:r>
              <a:rPr lang="en-US" dirty="0"/>
              <a:t>District Fees</a:t>
            </a:r>
          </a:p>
          <a:p>
            <a:pPr lvl="1"/>
            <a:r>
              <a:rPr lang="en-US" dirty="0"/>
              <a:t>Vary by district and are per member rate ($6 to $12)</a:t>
            </a:r>
          </a:p>
          <a:p>
            <a:pPr lvl="1"/>
            <a:r>
              <a:rPr lang="en-US" dirty="0">
                <a:hlinkClick r:id="rId2"/>
              </a:rPr>
              <a:t>http://circlek.org/Join/Membership/Dues.aspx</a:t>
            </a:r>
            <a:endParaRPr lang="en-US" dirty="0"/>
          </a:p>
          <a:p>
            <a:r>
              <a:rPr lang="en-US" dirty="0"/>
              <a:t>Club Fees</a:t>
            </a:r>
          </a:p>
          <a:p>
            <a:pPr lvl="1"/>
            <a:r>
              <a:rPr lang="en-US" dirty="0"/>
              <a:t>Vary by club</a:t>
            </a:r>
          </a:p>
          <a:p>
            <a:r>
              <a:rPr lang="en-US" dirty="0"/>
              <a:t>Reactivation Fee</a:t>
            </a:r>
          </a:p>
          <a:p>
            <a:pPr lvl="1"/>
            <a:r>
              <a:rPr lang="en-US" dirty="0"/>
              <a:t>US$100</a:t>
            </a:r>
          </a:p>
        </p:txBody>
      </p:sp>
    </p:spTree>
    <p:extLst>
      <p:ext uri="{BB962C8B-B14F-4D97-AF65-F5344CB8AC3E}">
        <p14:creationId xmlns:p14="http://schemas.microsoft.com/office/powerpoint/2010/main" val="282770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848600" cy="3306763"/>
          </a:xfrm>
        </p:spPr>
        <p:txBody>
          <a:bodyPr/>
          <a:lstStyle/>
          <a:p>
            <a:r>
              <a:rPr lang="en-US" dirty="0"/>
              <a:t>Paperwork is available online at:</a:t>
            </a:r>
          </a:p>
          <a:p>
            <a:r>
              <a:rPr lang="en-US" dirty="0">
                <a:hlinkClick r:id="rId2"/>
              </a:rPr>
              <a:t>http://circlek.org/Resources/Membership/MemberGeneratedResources2/RecruitmentRetentionCharteringDownloads.aspx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Can be found online: </a:t>
            </a:r>
            <a:r>
              <a:rPr lang="en-US" dirty="0">
                <a:hlinkClick r:id="rId2"/>
              </a:rPr>
              <a:t>http://circlek.org/Resources/Leadership/Governance.aspx</a:t>
            </a:r>
            <a:endParaRPr lang="en-US" dirty="0"/>
          </a:p>
          <a:p>
            <a:r>
              <a:rPr lang="en-US" dirty="0"/>
              <a:t>Fill in red text with information specific to your club</a:t>
            </a:r>
          </a:p>
          <a:p>
            <a:r>
              <a:rPr lang="en-US" dirty="0"/>
              <a:t>Check with your school to ensure there are no additional requirement by them</a:t>
            </a:r>
          </a:p>
        </p:txBody>
      </p:sp>
    </p:spTree>
    <p:extLst>
      <p:ext uri="{BB962C8B-B14F-4D97-AF65-F5344CB8AC3E}">
        <p14:creationId xmlns:p14="http://schemas.microsoft.com/office/powerpoint/2010/main" val="126258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477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International – </a:t>
            </a:r>
            <a:r>
              <a:rPr lang="en-US" dirty="0">
                <a:hlinkClick r:id="rId2"/>
              </a:rPr>
              <a:t>slpcharter@Kiwanis.org</a:t>
            </a:r>
            <a:endParaRPr lang="en-US" dirty="0"/>
          </a:p>
          <a:p>
            <a:r>
              <a:rPr lang="en-US" dirty="0"/>
              <a:t>Chartering and Club Building Chair Matthew Johnson –  mattyboy.cki@gmail.com</a:t>
            </a:r>
          </a:p>
          <a:p>
            <a:r>
              <a:rPr lang="en-US" dirty="0"/>
              <a:t>Chartering and Club Building Secretary John Touhy – jtouhy6692@gmail.com</a:t>
            </a:r>
          </a:p>
          <a:p>
            <a:r>
              <a:rPr lang="en-US" dirty="0"/>
              <a:t>International Board Liaison Emily Bagwell – emilyabagwell@gmail.com</a:t>
            </a:r>
          </a:p>
        </p:txBody>
      </p:sp>
    </p:spTree>
    <p:extLst>
      <p:ext uri="{BB962C8B-B14F-4D97-AF65-F5344CB8AC3E}">
        <p14:creationId xmlns:p14="http://schemas.microsoft.com/office/powerpoint/2010/main" val="317933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3067"/>
            <a:ext cx="7086600" cy="846138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for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775" y="2129204"/>
            <a:ext cx="7271406" cy="44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3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79139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7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846138"/>
          </a:xfrm>
        </p:spPr>
        <p:txBody>
          <a:bodyPr>
            <a:normAutofit fontScale="90000"/>
          </a:bodyPr>
          <a:lstStyle/>
          <a:p>
            <a:r>
              <a:rPr lang="en-US" dirty="0"/>
              <a:t>Kiwanis Sponsorship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7738"/>
            <a:ext cx="7848600" cy="43354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Appoint an advisor who attends meetings and events</a:t>
            </a:r>
          </a:p>
          <a:p>
            <a:r>
              <a:rPr lang="en-US" dirty="0"/>
              <a:t>Financially support the Circle K club</a:t>
            </a:r>
          </a:p>
          <a:p>
            <a:r>
              <a:rPr lang="en-US" dirty="0"/>
              <a:t>Help secure a faculty advisor</a:t>
            </a:r>
          </a:p>
          <a:p>
            <a:r>
              <a:rPr lang="en-US" dirty="0"/>
              <a:t>Ensure training of Circle K Club Officers</a:t>
            </a:r>
          </a:p>
          <a:p>
            <a:r>
              <a:rPr lang="en-US" dirty="0"/>
              <a:t>Hold a planning session between Kiwanis and Circle K</a:t>
            </a:r>
          </a:p>
          <a:p>
            <a:r>
              <a:rPr lang="en-US" dirty="0"/>
              <a:t>Host joint events with Circle K</a:t>
            </a:r>
          </a:p>
          <a:p>
            <a:r>
              <a:rPr lang="en-US" dirty="0"/>
              <a:t>Ensure members attend conventions</a:t>
            </a:r>
          </a:p>
        </p:txBody>
      </p:sp>
    </p:spTree>
    <p:extLst>
      <p:ext uri="{BB962C8B-B14F-4D97-AF65-F5344CB8AC3E}">
        <p14:creationId xmlns:p14="http://schemas.microsoft.com/office/powerpoint/2010/main" val="8550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48845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399"/>
            <a:ext cx="8274942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46138"/>
          </a:xfrm>
        </p:spPr>
        <p:txBody>
          <a:bodyPr>
            <a:normAutofit fontScale="90000"/>
          </a:bodyPr>
          <a:lstStyle/>
          <a:p>
            <a:r>
              <a:rPr lang="en-US" dirty="0"/>
              <a:t>Sponsorship by Academic Institution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8486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Provide a faculty advisor to the club to act as a representative of the university and ensure the club follows all policies outlined by the university</a:t>
            </a:r>
          </a:p>
          <a:p>
            <a:r>
              <a:rPr lang="en-US" dirty="0"/>
              <a:t>Ensure the club performs service-related projects</a:t>
            </a:r>
          </a:p>
          <a:p>
            <a:r>
              <a:rPr lang="en-US" dirty="0"/>
              <a:t>Confirm the club pays international fees and district dues</a:t>
            </a:r>
          </a:p>
          <a:p>
            <a:r>
              <a:rPr lang="en-US" dirty="0"/>
              <a:t>Encourage the club to send representatives to conventions and conferences</a:t>
            </a:r>
          </a:p>
          <a:p>
            <a:r>
              <a:rPr lang="en-US" dirty="0"/>
              <a:t>College Administrator signature can be director of student activities or a student organization director</a:t>
            </a:r>
          </a:p>
        </p:txBody>
      </p:sp>
    </p:spTree>
    <p:extLst>
      <p:ext uri="{BB962C8B-B14F-4D97-AF65-F5344CB8AC3E}">
        <p14:creationId xmlns:p14="http://schemas.microsoft.com/office/powerpoint/2010/main" val="132848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877548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74456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Awareness op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85384451FF942B2EC312DC6840CA8" ma:contentTypeVersion="13" ma:contentTypeDescription="Create a new document." ma:contentTypeScope="" ma:versionID="dd8fa134da92d7788f1d1dc012bd5bce">
  <xsd:schema xmlns:xsd="http://www.w3.org/2001/XMLSchema" xmlns:xs="http://www.w3.org/2001/XMLSchema" xmlns:p="http://schemas.microsoft.com/office/2006/metadata/properties" xmlns:ns2="e9f0b90f-65a9-44f5-aec7-bed71eefe368" xmlns:ns3="09ff7483-48e9-4a03-a1eb-3d9b24429378" targetNamespace="http://schemas.microsoft.com/office/2006/metadata/properties" ma:root="true" ma:fieldsID="3db541150dde785740c7f92d2958ab3b" ns2:_="" ns3:_="">
    <xsd:import namespace="e9f0b90f-65a9-44f5-aec7-bed71eefe368"/>
    <xsd:import namespace="09ff7483-48e9-4a03-a1eb-3d9b24429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0b90f-65a9-44f5-aec7-bed71eefe3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f7483-48e9-4a03-a1eb-3d9b24429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E77C23-5996-432C-996A-760EDA14B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0b90f-65a9-44f5-aec7-bed71eefe368"/>
    <ds:schemaRef ds:uri="09ff7483-48e9-4a03-a1eb-3d9b24429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4CDAB6-C7EA-4779-BDEA-AF03FFDDEC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A1E373-75F6-45DE-87AE-C9463C9B14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400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Public Awareness opt2</vt:lpstr>
      <vt:lpstr>Circle K Chartering and Reactivation</vt:lpstr>
      <vt:lpstr>PowerPoint Presentation</vt:lpstr>
      <vt:lpstr>Requirements for Charter</vt:lpstr>
      <vt:lpstr>PowerPoint Presentation</vt:lpstr>
      <vt:lpstr>Kiwanis Sponsorship Requirements</vt:lpstr>
      <vt:lpstr>PowerPoint Presentation</vt:lpstr>
      <vt:lpstr>PowerPoint Presentation</vt:lpstr>
      <vt:lpstr>Sponsorship by Academic Institution</vt:lpstr>
      <vt:lpstr>PowerPoint Presentation</vt:lpstr>
      <vt:lpstr>PowerPoint Presentation</vt:lpstr>
      <vt:lpstr>Acceptance of Leadership</vt:lpstr>
      <vt:lpstr>PowerPoint Presentation</vt:lpstr>
      <vt:lpstr>Charter Members</vt:lpstr>
      <vt:lpstr>Charter Members</vt:lpstr>
      <vt:lpstr>PowerPoint Presentation</vt:lpstr>
      <vt:lpstr>Fees </vt:lpstr>
      <vt:lpstr>Reactivation</vt:lpstr>
      <vt:lpstr>PowerPoint Presentation</vt:lpstr>
      <vt:lpstr>Reactivation Fees</vt:lpstr>
      <vt:lpstr>Bylaws</vt:lpstr>
      <vt:lpstr>PowerPoint Presentation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 King</dc:creator>
  <cp:lastModifiedBy>hmcalister</cp:lastModifiedBy>
  <cp:revision>44</cp:revision>
  <dcterms:created xsi:type="dcterms:W3CDTF">2012-05-21T17:43:21Z</dcterms:created>
  <dcterms:modified xsi:type="dcterms:W3CDTF">2023-10-15T23:38:32Z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0x01010012285384451FF942B2EC312DC6840CA8</vt:lpwstr>
  </property>
</Properties>
</file>