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9753600" cx="13004800"/>
  <p:notesSz cx="6858000" cy="9144000"/>
  <p:embeddedFontLst>
    <p:embeddedFont>
      <p:font typeface="Helvetica Neue"/>
      <p:regular r:id="rId21"/>
      <p:bold r:id="rId22"/>
      <p:italic r:id="rId23"/>
      <p:boldItalic r:id="rId24"/>
    </p:embeddedFont>
    <p:embeddedFont>
      <p:font typeface="Helvetica Neue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font" Target="fonts/HelveticaNeueLight-bold.fntdata"/><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font" Target="fonts/HelveticaNeue-regular.fntdata"/><Relationship Id="rId3" Type="http://schemas.openxmlformats.org/officeDocument/2006/relationships/slideMaster" Target="slideMasters/slideMaster1.xml"/><Relationship Id="rId34" Type="http://schemas.openxmlformats.org/officeDocument/2006/relationships/customXml" Target="../customXml/item2.xml"/><Relationship Id="rId25" Type="http://schemas.openxmlformats.org/officeDocument/2006/relationships/font" Target="fonts/HelveticaNeueLight-regular.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OpenSans-regular.fntdata"/><Relationship Id="rId16" Type="http://schemas.openxmlformats.org/officeDocument/2006/relationships/slide" Target="slides/slide12.xml"/><Relationship Id="rId24" Type="http://schemas.openxmlformats.org/officeDocument/2006/relationships/font" Target="fonts/HelveticaNeue-boldItalic.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OpenSans-boldItalic.fntdata"/><Relationship Id="rId23" Type="http://schemas.openxmlformats.org/officeDocument/2006/relationships/font" Target="fonts/HelveticaNeue-italic.fntdata"/><Relationship Id="rId28" Type="http://schemas.openxmlformats.org/officeDocument/2006/relationships/font" Target="fonts/HelveticaNeueLight-boldItalic.fntdata"/><Relationship Id="rId5" Type="http://schemas.openxmlformats.org/officeDocument/2006/relationships/slide" Target="slides/slide1.xml"/><Relationship Id="rId15" Type="http://schemas.openxmlformats.org/officeDocument/2006/relationships/slide" Target="slides/slide11.xml"/><Relationship Id="rId31" Type="http://schemas.openxmlformats.org/officeDocument/2006/relationships/font" Target="fonts/OpenSans-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font" Target="fonts/HelveticaNeue-bold.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HelveticaNeueLight-italic.fntdata"/><Relationship Id="rId30" Type="http://schemas.openxmlformats.org/officeDocument/2006/relationships/font" Target="fonts/OpenSans-bold.fntdata"/><Relationship Id="rId14" Type="http://schemas.openxmlformats.org/officeDocument/2006/relationships/slide" Target="slides/slide10.xml"/><Relationship Id="rId35" Type="http://schemas.openxmlformats.org/officeDocument/2006/relationships/customXml" Target="../customXml/item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d2ff18e3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d2ff18e3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Getting people IN the door means nothing if they do not STAY! The key to retention is fostering a healthy, welcoming environment where everyone’s presence is valued. Now it is time to consider action steps concerning effective retention...  [*Ask audience*] What are YOUR answers to these questions? Are there any more questions that you can think to ask?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d2ff18e38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d2ff18e38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what a finished plan can look like. This mock plan, in addition to a checklist of guiding questions (shared in this presentation) are available at circlek.org/resources &gt; recruitment and retention for download.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d2ff18e38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d2ff18e38_0_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Open Sans"/>
                <a:ea typeface="Open Sans"/>
                <a:cs typeface="Open Sans"/>
                <a:sym typeface="Open Sans"/>
              </a:rPr>
              <a:t>This plan is not to be placed in a folder and forgotten.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d2ff18e38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d2ff18e38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Open Sans"/>
                <a:ea typeface="Open Sans"/>
                <a:cs typeface="Open Sans"/>
                <a:sym typeface="Open Sans"/>
              </a:rPr>
              <a:t>Regularly return to the goals you have created and analyze progress as a group at club board meetings. It is up to you how often “regular” is– once a month as a group is a standard allotment of time, if you want to really be on-top of the plan’s execution. It should be reviewed even more frequently, of course, by the president or whoever is responsible according to the plan / club structure to keeping members accountable in their responsibilities.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d2ff18e38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d2ff18e38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Open Sans"/>
                <a:ea typeface="Open Sans"/>
                <a:cs typeface="Open Sans"/>
                <a:sym typeface="Open Sans"/>
              </a:rPr>
              <a:t>Two months before your year of leadership is over, fully review your plan once more and initiate any last minute strategies in your club to push you over your membership goal. Do not settle with numbers that are below your goal– there is ALWAYS more that can be done. Try some new strategies and implement them. Remember, a plus one membership growth is better than no growth at all.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d2ff18e38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d2ff18e38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solidFill>
                  <a:schemeClr val="dk1"/>
                </a:solidFill>
                <a:latin typeface="Open Sans"/>
                <a:ea typeface="Open Sans"/>
                <a:cs typeface="Open Sans"/>
                <a:sym typeface="Open Sans"/>
              </a:rPr>
              <a:t>At the end of the year, ask: what have we learned and how will we apply these lessons to next year’s plan (with the next generation of club leaders)? Facilitate a transition meeting between your outgoing board and the incoming club board where you review these lessons and assist the new board in developing their own plan. Include any additional reflections in the transition materials passed down to these new club officers.</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US" sz="1100">
                <a:solidFill>
                  <a:schemeClr val="dk1"/>
                </a:solidFill>
                <a:latin typeface="Open Sans"/>
                <a:ea typeface="Open Sans"/>
                <a:cs typeface="Open Sans"/>
                <a:sym typeface="Open Sans"/>
              </a:rPr>
              <a:t>At the end of the day, this is all about instituting a healthy cycle in the club that guarantees membership growth will be a major priority for every board right at the beginning of their terms, and will remain that way throughout. With this intentionality there is no question that your club will ultimately grow, and your club can have a greater impact. </a:t>
            </a:r>
            <a:endParaRPr sz="1100">
              <a:solidFill>
                <a:schemeClr val="dk1"/>
              </a:solidFill>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d2ff18e38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d2ff18e38_0_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7a9f34063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 brief overview of what we will be going through today. Get a pen and paper or an electronic device ready to take notes, because you do not want to forget any of this.</a:t>
            </a:r>
            <a:endParaRPr/>
          </a:p>
        </p:txBody>
      </p:sp>
      <p:sp>
        <p:nvSpPr>
          <p:cNvPr id="109" name="Google Shape;109;g47a9f34063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 begin: what is a membership growth strategic plan? The finished product is a plan created BY and FOR your club that is comprised of action steps to achieve membership growth, all guided by a specified goal. You can think of it as a contract to yourself and your club concerning what steps will be taken throughout the year to guarantee that you recruit AND retain more members in the coming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can also be thought of as a process– one through which you prioritize membership growth in the beginning of your term and keep it at the forefront throughout the service year. </a:t>
            </a:r>
            <a:endParaRPr/>
          </a:p>
        </p:txBody>
      </p:sp>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7a9f34063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Why is growth something that you should prioritize? </a:t>
            </a:r>
            <a:r>
              <a:rPr lang="en-US">
                <a:solidFill>
                  <a:schemeClr val="dk1"/>
                </a:solidFill>
                <a:latin typeface="Arial"/>
                <a:ea typeface="Arial"/>
                <a:cs typeface="Arial"/>
                <a:sym typeface="Arial"/>
              </a:rPr>
              <a:t>Being part of CKI is being part of a global movement. Think about everything your club does to help your community. Now, multiply that impact by every club and every member worldwide. Inviting someone to be part of that gives them a chance to be part of that collective impact, and increases the impact you have as a club. You both get a friend out of recruiting new members, and recruiting members also sets your club up for years of success and service after you leave. But above all, recruiting gives others the chance to feel everything you have felt. Your club gives you amazing friends and experiences, and a chance to connect with so many people. CKI doesn’t encompass just one thing like other clubs, we encompass service, leadership, and fellowship, while providing many opportunities for development that are useful in professional and personal settings. Strategic planning, for example, is an easily </a:t>
            </a:r>
            <a:r>
              <a:rPr lang="en-US">
                <a:solidFill>
                  <a:schemeClr val="dk1"/>
                </a:solidFill>
                <a:latin typeface="Arial"/>
                <a:ea typeface="Arial"/>
                <a:cs typeface="Arial"/>
                <a:sym typeface="Arial"/>
              </a:rPr>
              <a:t>transferable</a:t>
            </a:r>
            <a:r>
              <a:rPr lang="en-US">
                <a:solidFill>
                  <a:schemeClr val="dk1"/>
                </a:solidFill>
                <a:latin typeface="Arial"/>
                <a:ea typeface="Arial"/>
                <a:cs typeface="Arial"/>
                <a:sym typeface="Arial"/>
              </a:rPr>
              <a:t> skill that can be gleaned through the creation of and adherence to a membership growth strategic plan. </a:t>
            </a:r>
            <a:endParaRPr/>
          </a:p>
        </p:txBody>
      </p:sp>
      <p:sp>
        <p:nvSpPr>
          <p:cNvPr id="121" name="Google Shape;121;g47a9f34063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7a9f34063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7a9f34063_0_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that you understand WHAT a membership growth strategic plan is and why you should even care about growth– let’s talk about HOW to create 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7a9f34063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chemeClr val="dk1"/>
                </a:solidFill>
                <a:latin typeface="Open Sans"/>
                <a:ea typeface="Open Sans"/>
                <a:cs typeface="Open Sans"/>
                <a:sym typeface="Open Sans"/>
              </a:rPr>
              <a:t>Right off the bat, you need to understand that teamwork is key. Be sure this plan is informed by the entire club board (including the past board), not just an individual officer. There are likely many perspectives on what is best for your club, and you can keep each other accountable for goals collectively created. This also means that there will be more buy-in, excitement, and WILLINGNESS to adhere to the plan– it is not one person’s dream imposed unsolicited on everyone else in the club. </a:t>
            </a:r>
            <a:endParaRPr/>
          </a:p>
        </p:txBody>
      </p:sp>
      <p:sp>
        <p:nvSpPr>
          <p:cNvPr id="132" name="Google Shape;132;g47a9f34063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7a9f34063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7a9f34063_0_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solidFill>
                  <a:schemeClr val="dk1"/>
                </a:solidFill>
                <a:latin typeface="Open Sans"/>
                <a:ea typeface="Open Sans"/>
                <a:cs typeface="Open Sans"/>
                <a:sym typeface="Open Sans"/>
              </a:rPr>
              <a:t>Before you create your plan, be sure that you are informed by the context of your club. Use these questions to guide in your reflection. </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Open Sans"/>
                <a:ea typeface="Open Sans"/>
                <a:cs typeface="Open Sans"/>
                <a:sym typeface="Open Sans"/>
              </a:rPr>
              <a:t>[*Note to presenter: ask these questions to members in the audience, to make this presentation engaging*]</a:t>
            </a:r>
            <a:endParaRPr sz="11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7a9f34063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7a9f34063_0_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Open Sans"/>
                <a:ea typeface="Open Sans"/>
                <a:cs typeface="Open Sans"/>
                <a:sym typeface="Open Sans"/>
              </a:rPr>
              <a:t>Your membership goals should be clearly stated in the introduction to your plan. What is realistic in terms of net* growth for the coming year? Use the data you reflected on during REVIEW to walk the line between overshooting and undershooting your membership goal. Your goal can be ambitious, but must still be achievable. </a:t>
            </a:r>
            <a:endParaRPr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d23ac0121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d23ac0121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Action steps form the bulk of your plan. The intent is to outline every way in which your club can work towards growth. These action steps should be clearly defined, follow a specified timeline, and have certain people accountable for seeing them through.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you should consider action steps concerning effective recruitment… </a:t>
            </a:r>
            <a:r>
              <a:rPr lang="en-US">
                <a:solidFill>
                  <a:schemeClr val="dk1"/>
                </a:solidFill>
              </a:rPr>
              <a:t> [*Ask audience*] </a:t>
            </a:r>
            <a:r>
              <a:rPr lang="en-US"/>
              <a:t>What are YOUR answers to these questions? Are there any more questions that you can think to ask?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Left" showMasterSp="0" type="title">
  <p:cSld name="TITLE">
    <p:bg>
      <p:bgPr>
        <a:solidFill>
          <a:srgbClr val="6A9448"/>
        </a:solidFill>
      </p:bgPr>
    </p:bg>
    <p:spTree>
      <p:nvGrpSpPr>
        <p:cNvPr id="10" name="Shape 10"/>
        <p:cNvGrpSpPr/>
        <p:nvPr/>
      </p:nvGrpSpPr>
      <p:grpSpPr>
        <a:xfrm>
          <a:off x="0" y="0"/>
          <a:ext cx="0" cy="0"/>
          <a:chOff x="0" y="0"/>
          <a:chExt cx="0" cy="0"/>
        </a:xfrm>
      </p:grpSpPr>
      <p:sp>
        <p:nvSpPr>
          <p:cNvPr id="11" name="Google Shape;11;p2"/>
          <p:cNvSpPr txBox="1"/>
          <p:nvPr>
            <p:ph idx="1" type="body"/>
          </p:nvPr>
        </p:nvSpPr>
        <p:spPr>
          <a:xfrm>
            <a:off x="551715" y="3752850"/>
            <a:ext cx="11393370" cy="1587500"/>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9000"/>
              <a:buFont typeface="Open Sans"/>
              <a:buNone/>
              <a:defRPr b="1" sz="9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12" name="Google Shape;12;p2"/>
          <p:cNvSpPr txBox="1"/>
          <p:nvPr>
            <p:ph idx="2" type="body"/>
          </p:nvPr>
        </p:nvSpPr>
        <p:spPr>
          <a:xfrm>
            <a:off x="551715" y="5200650"/>
            <a:ext cx="11393370" cy="1092516"/>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4000"/>
              <a:buFont typeface="Open Sans"/>
              <a:buNone/>
              <a:defRPr b="1"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pic>
        <p:nvPicPr>
          <p:cNvPr descr="logo_CKI_wordmark_ white_oneline_PNG.png" id="13" name="Google Shape;13;p2"/>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14" name="Google Shape;14;p2"/>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 name="Google Shape;15;p2"/>
          <p:cNvSpPr txBox="1"/>
          <p:nvPr>
            <p:ph idx="3" type="body"/>
          </p:nvPr>
        </p:nvSpPr>
        <p:spPr>
          <a:xfrm>
            <a:off x="551715" y="2622234"/>
            <a:ext cx="11393370" cy="1092517"/>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4000"/>
              <a:buFont typeface="Open Sans"/>
              <a:buNone/>
              <a:defRPr b="1"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16" name="Google Shape;16;p2"/>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Image - White" showMasterSp="0">
  <p:cSld name="Full Image - White">
    <p:spTree>
      <p:nvGrpSpPr>
        <p:cNvPr id="73" name="Shape 73"/>
        <p:cNvGrpSpPr/>
        <p:nvPr/>
      </p:nvGrpSpPr>
      <p:grpSpPr>
        <a:xfrm>
          <a:off x="0" y="0"/>
          <a:ext cx="0" cy="0"/>
          <a:chOff x="0" y="0"/>
          <a:chExt cx="0" cy="0"/>
        </a:xfrm>
      </p:grpSpPr>
      <p:sp>
        <p:nvSpPr>
          <p:cNvPr id="74" name="Google Shape;74;p11"/>
          <p:cNvSpPr/>
          <p:nvPr>
            <p:ph idx="2" type="pic"/>
          </p:nvPr>
        </p:nvSpPr>
        <p:spPr>
          <a:xfrm>
            <a:off x="0" y="0"/>
            <a:ext cx="13004800" cy="97536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75" name="Google Shape;75;p11"/>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 name="Google Shape;76;p11"/>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Image - Colour">
  <p:cSld name="Full Image - Colour">
    <p:spTree>
      <p:nvGrpSpPr>
        <p:cNvPr id="77" name="Shape 77"/>
        <p:cNvGrpSpPr/>
        <p:nvPr/>
      </p:nvGrpSpPr>
      <p:grpSpPr>
        <a:xfrm>
          <a:off x="0" y="0"/>
          <a:ext cx="0" cy="0"/>
          <a:chOff x="0" y="0"/>
          <a:chExt cx="0" cy="0"/>
        </a:xfrm>
      </p:grpSpPr>
      <p:sp>
        <p:nvSpPr>
          <p:cNvPr id="78" name="Google Shape;78;p12"/>
          <p:cNvSpPr/>
          <p:nvPr>
            <p:ph idx="2" type="pic"/>
          </p:nvPr>
        </p:nvSpPr>
        <p:spPr>
          <a:xfrm>
            <a:off x="0" y="0"/>
            <a:ext cx="13004800" cy="97536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79" name="Google Shape;79;p12"/>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gline" showMasterSp="0">
  <p:cSld name="Tagline">
    <p:bg>
      <p:bgPr>
        <a:solidFill>
          <a:srgbClr val="6A9448"/>
        </a:solidFill>
      </p:bgPr>
    </p:bg>
    <p:spTree>
      <p:nvGrpSpPr>
        <p:cNvPr id="80" name="Shape 80"/>
        <p:cNvGrpSpPr/>
        <p:nvPr/>
      </p:nvGrpSpPr>
      <p:grpSpPr>
        <a:xfrm>
          <a:off x="0" y="0"/>
          <a:ext cx="0" cy="0"/>
          <a:chOff x="0" y="0"/>
          <a:chExt cx="0" cy="0"/>
        </a:xfrm>
      </p:grpSpPr>
      <p:sp>
        <p:nvSpPr>
          <p:cNvPr id="81" name="Google Shape;81;p13"/>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graphic_CKI_WorldsLargest_PMSBlack.png" id="82" name="Google Shape;82;p13"/>
          <p:cNvPicPr preferRelativeResize="0"/>
          <p:nvPr/>
        </p:nvPicPr>
        <p:blipFill rotWithShape="1">
          <a:blip r:embed="rId2">
            <a:alphaModFix/>
          </a:blip>
          <a:srcRect b="0" l="0" r="0" t="0"/>
          <a:stretch/>
        </p:blipFill>
        <p:spPr>
          <a:xfrm>
            <a:off x="1969062" y="1562924"/>
            <a:ext cx="9066676" cy="6627752"/>
          </a:xfrm>
          <a:prstGeom prst="rect">
            <a:avLst/>
          </a:prstGeom>
          <a:noFill/>
          <a:ln>
            <a:noFill/>
          </a:ln>
        </p:spPr>
      </p:pic>
      <p:sp>
        <p:nvSpPr>
          <p:cNvPr id="83" name="Google Shape;83;p13"/>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eal" showMasterSp="0">
  <p:cSld name="Title - Seal">
    <p:bg>
      <p:bgPr>
        <a:solidFill>
          <a:srgbClr val="6A9448"/>
        </a:solidFill>
      </p:bgPr>
    </p:bg>
    <p:spTree>
      <p:nvGrpSpPr>
        <p:cNvPr id="84" name="Shape 84"/>
        <p:cNvGrpSpPr/>
        <p:nvPr/>
      </p:nvGrpSpPr>
      <p:grpSpPr>
        <a:xfrm>
          <a:off x="0" y="0"/>
          <a:ext cx="0" cy="0"/>
          <a:chOff x="0" y="0"/>
          <a:chExt cx="0" cy="0"/>
        </a:xfrm>
      </p:grpSpPr>
      <p:sp>
        <p:nvSpPr>
          <p:cNvPr id="85" name="Google Shape;85;p14"/>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CKI SEAL REV.png" id="86" name="Google Shape;86;p14"/>
          <p:cNvPicPr preferRelativeResize="0"/>
          <p:nvPr/>
        </p:nvPicPr>
        <p:blipFill rotWithShape="1">
          <a:blip r:embed="rId2">
            <a:alphaModFix/>
          </a:blip>
          <a:srcRect b="0" l="0" r="0" t="0"/>
          <a:stretch/>
        </p:blipFill>
        <p:spPr>
          <a:xfrm rot="600000">
            <a:off x="8138148" y="4984506"/>
            <a:ext cx="5776637" cy="5737548"/>
          </a:xfrm>
          <a:prstGeom prst="rect">
            <a:avLst/>
          </a:prstGeom>
          <a:noFill/>
          <a:ln>
            <a:noFill/>
          </a:ln>
        </p:spPr>
      </p:pic>
      <p:sp>
        <p:nvSpPr>
          <p:cNvPr id="87" name="Google Shape;87;p14"/>
          <p:cNvSpPr txBox="1"/>
          <p:nvPr>
            <p:ph idx="1" type="body"/>
          </p:nvPr>
        </p:nvSpPr>
        <p:spPr>
          <a:xfrm>
            <a:off x="551715" y="3752850"/>
            <a:ext cx="11393370" cy="1587500"/>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9000"/>
              <a:buFont typeface="Open Sans"/>
              <a:buNone/>
              <a:defRPr b="1" sz="9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88" name="Google Shape;88;p14"/>
          <p:cNvSpPr txBox="1"/>
          <p:nvPr>
            <p:ph idx="2" type="body"/>
          </p:nvPr>
        </p:nvSpPr>
        <p:spPr>
          <a:xfrm>
            <a:off x="551715" y="5200650"/>
            <a:ext cx="11393370" cy="1092516"/>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4000"/>
              <a:buFont typeface="Open Sans"/>
              <a:buNone/>
              <a:defRPr b="1"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89" name="Google Shape;89;p14"/>
          <p:cNvSpPr txBox="1"/>
          <p:nvPr>
            <p:ph idx="3" type="body"/>
          </p:nvPr>
        </p:nvSpPr>
        <p:spPr>
          <a:xfrm>
            <a:off x="551715" y="2622234"/>
            <a:ext cx="11393370" cy="1092517"/>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4000"/>
              <a:buFont typeface="Open Sans"/>
              <a:buNone/>
              <a:defRPr b="1"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90" name="Google Shape;90;p14"/>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Stripe">
  <p:cSld name="White - Stripe">
    <p:spTree>
      <p:nvGrpSpPr>
        <p:cNvPr id="91" name="Shape 91"/>
        <p:cNvGrpSpPr/>
        <p:nvPr/>
      </p:nvGrpSpPr>
      <p:grpSpPr>
        <a:xfrm>
          <a:off x="0" y="0"/>
          <a:ext cx="0" cy="0"/>
          <a:chOff x="0" y="0"/>
          <a:chExt cx="0" cy="0"/>
        </a:xfrm>
      </p:grpSpPr>
      <p:sp>
        <p:nvSpPr>
          <p:cNvPr id="92" name="Google Shape;92;p15"/>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 Stripe" showMasterSp="0">
  <p:cSld name="Colour - Stripe">
    <p:bg>
      <p:bgPr>
        <a:solidFill>
          <a:srgbClr val="6A9448"/>
        </a:solidFill>
      </p:bgPr>
    </p:bg>
    <p:spTree>
      <p:nvGrpSpPr>
        <p:cNvPr id="93" name="Shape 93"/>
        <p:cNvGrpSpPr/>
        <p:nvPr/>
      </p:nvGrpSpPr>
      <p:grpSpPr>
        <a:xfrm>
          <a:off x="0" y="0"/>
          <a:ext cx="0" cy="0"/>
          <a:chOff x="0" y="0"/>
          <a:chExt cx="0" cy="0"/>
        </a:xfrm>
      </p:grpSpPr>
      <p:sp>
        <p:nvSpPr>
          <p:cNvPr id="94" name="Google Shape;94;p16"/>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16"/>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Blank" showMasterSp="0">
  <p:cSld name="White - Blank">
    <p:spTree>
      <p:nvGrpSpPr>
        <p:cNvPr id="96" name="Shape 96"/>
        <p:cNvGrpSpPr/>
        <p:nvPr/>
      </p:nvGrpSpPr>
      <p:grpSpPr>
        <a:xfrm>
          <a:off x="0" y="0"/>
          <a:ext cx="0" cy="0"/>
          <a:chOff x="0" y="0"/>
          <a:chExt cx="0" cy="0"/>
        </a:xfrm>
      </p:grpSpPr>
      <p:sp>
        <p:nvSpPr>
          <p:cNvPr id="97" name="Google Shape;97;p17"/>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 Blank" showMasterSp="0">
  <p:cSld name="Colour - Blank">
    <p:bg>
      <p:bgPr>
        <a:solidFill>
          <a:srgbClr val="6A9448"/>
        </a:solidFill>
      </p:bgPr>
    </p:bg>
    <p:spTree>
      <p:nvGrpSpPr>
        <p:cNvPr id="98" name="Shape 98"/>
        <p:cNvGrpSpPr/>
        <p:nvPr/>
      </p:nvGrpSpPr>
      <p:grpSpPr>
        <a:xfrm>
          <a:off x="0" y="0"/>
          <a:ext cx="0" cy="0"/>
          <a:chOff x="0" y="0"/>
          <a:chExt cx="0" cy="0"/>
        </a:xfrm>
      </p:grpSpPr>
      <p:sp>
        <p:nvSpPr>
          <p:cNvPr id="99" name="Google Shape;99;p18"/>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showMasterSp="0" type="tx">
  <p:cSld name="TITLE_AND_BODY">
    <p:bg>
      <p:bgPr>
        <a:solidFill>
          <a:srgbClr val="6A9448"/>
        </a:solidFill>
      </p:bgPr>
    </p:bg>
    <p:spTree>
      <p:nvGrpSpPr>
        <p:cNvPr id="17" name="Shape 17"/>
        <p:cNvGrpSpPr/>
        <p:nvPr/>
      </p:nvGrpSpPr>
      <p:grpSpPr>
        <a:xfrm>
          <a:off x="0" y="0"/>
          <a:ext cx="0" cy="0"/>
          <a:chOff x="0" y="0"/>
          <a:chExt cx="0" cy="0"/>
        </a:xfrm>
      </p:grpSpPr>
      <p:sp>
        <p:nvSpPr>
          <p:cNvPr id="18" name="Google Shape;18;p3"/>
          <p:cNvSpPr txBox="1"/>
          <p:nvPr>
            <p:ph idx="1" type="body"/>
          </p:nvPr>
        </p:nvSpPr>
        <p:spPr>
          <a:xfrm>
            <a:off x="551715" y="3752850"/>
            <a:ext cx="11393370" cy="1587500"/>
          </a:xfrm>
          <a:prstGeom prst="rect">
            <a:avLst/>
          </a:prstGeom>
          <a:noFill/>
          <a:ln>
            <a:noFill/>
          </a:ln>
        </p:spPr>
        <p:txBody>
          <a:bodyPr anchorCtr="0" anchor="ctr" bIns="50800" lIns="50800" spcFirstLastPara="1" rIns="50800" wrap="square" tIns="50800">
            <a:noAutofit/>
          </a:bodyPr>
          <a:lstStyle>
            <a:lvl1pPr indent="-228600" lvl="0" marL="457200" algn="ctr">
              <a:lnSpc>
                <a:spcPct val="100000"/>
              </a:lnSpc>
              <a:spcBef>
                <a:spcPts val="0"/>
              </a:spcBef>
              <a:spcAft>
                <a:spcPts val="0"/>
              </a:spcAft>
              <a:buClr>
                <a:srgbClr val="FFFFFF"/>
              </a:buClr>
              <a:buSzPts val="9000"/>
              <a:buFont typeface="Open Sans"/>
              <a:buNone/>
              <a:defRPr b="1" sz="9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19" name="Google Shape;19;p3"/>
          <p:cNvSpPr txBox="1"/>
          <p:nvPr>
            <p:ph idx="2" type="body"/>
          </p:nvPr>
        </p:nvSpPr>
        <p:spPr>
          <a:xfrm>
            <a:off x="551715" y="5200650"/>
            <a:ext cx="11393370" cy="1092516"/>
          </a:xfrm>
          <a:prstGeom prst="rect">
            <a:avLst/>
          </a:prstGeom>
          <a:noFill/>
          <a:ln>
            <a:noFill/>
          </a:ln>
        </p:spPr>
        <p:txBody>
          <a:bodyPr anchorCtr="0" anchor="ctr" bIns="50800" lIns="50800" spcFirstLastPara="1" rIns="50800" wrap="square" tIns="50800">
            <a:noAutofit/>
          </a:bodyPr>
          <a:lstStyle>
            <a:lvl1pPr indent="-228600" lvl="0" marL="457200" algn="ctr">
              <a:lnSpc>
                <a:spcPct val="100000"/>
              </a:lnSpc>
              <a:spcBef>
                <a:spcPts val="0"/>
              </a:spcBef>
              <a:spcAft>
                <a:spcPts val="0"/>
              </a:spcAft>
              <a:buClr>
                <a:srgbClr val="FFFFFF"/>
              </a:buClr>
              <a:buSzPts val="4000"/>
              <a:buFont typeface="Open Sans"/>
              <a:buNone/>
              <a:defRPr b="1"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pic>
        <p:nvPicPr>
          <p:cNvPr descr="logo_CKI_wordmark_ white_oneline_PNG.png" id="20" name="Google Shape;20;p3"/>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21" name="Google Shape;21;p3"/>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 name="Google Shape;22;p3"/>
          <p:cNvSpPr txBox="1"/>
          <p:nvPr>
            <p:ph idx="3" type="body"/>
          </p:nvPr>
        </p:nvSpPr>
        <p:spPr>
          <a:xfrm>
            <a:off x="551715" y="2622234"/>
            <a:ext cx="11393370" cy="1092517"/>
          </a:xfrm>
          <a:prstGeom prst="rect">
            <a:avLst/>
          </a:prstGeom>
          <a:noFill/>
          <a:ln>
            <a:noFill/>
          </a:ln>
        </p:spPr>
        <p:txBody>
          <a:bodyPr anchorCtr="0" anchor="ctr" bIns="50800" lIns="50800" spcFirstLastPara="1" rIns="50800" wrap="square" tIns="50800">
            <a:noAutofit/>
          </a:bodyPr>
          <a:lstStyle>
            <a:lvl1pPr indent="-228600" lvl="0" marL="457200" algn="ctr">
              <a:lnSpc>
                <a:spcPct val="100000"/>
              </a:lnSpc>
              <a:spcBef>
                <a:spcPts val="0"/>
              </a:spcBef>
              <a:spcAft>
                <a:spcPts val="0"/>
              </a:spcAft>
              <a:buClr>
                <a:srgbClr val="FFFFFF"/>
              </a:buClr>
              <a:buSzPts val="4000"/>
              <a:buFont typeface="Open Sans"/>
              <a:buNone/>
              <a:defRPr b="1"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23" name="Google Shape;23;p3"/>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howMasterSp="0">
  <p:cSld name="Text">
    <p:spTree>
      <p:nvGrpSpPr>
        <p:cNvPr id="24" name="Shape 24"/>
        <p:cNvGrpSpPr/>
        <p:nvPr/>
      </p:nvGrpSpPr>
      <p:grpSpPr>
        <a:xfrm>
          <a:off x="0" y="0"/>
          <a:ext cx="0" cy="0"/>
          <a:chOff x="0" y="0"/>
          <a:chExt cx="0" cy="0"/>
        </a:xfrm>
      </p:grpSpPr>
      <p:pic>
        <p:nvPicPr>
          <p:cNvPr descr="logo_CKI_ wordmark_BW_oneline_PNG.png" id="25" name="Google Shape;25;p4"/>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26" name="Google Shape;26;p4"/>
          <p:cNvSpPr/>
          <p:nvPr/>
        </p:nvSpPr>
        <p:spPr>
          <a:xfrm>
            <a:off x="0" y="0"/>
            <a:ext cx="127001" cy="9753600"/>
          </a:xfrm>
          <a:prstGeom prst="rect">
            <a:avLst/>
          </a:prstGeom>
          <a:solidFill>
            <a:srgbClr val="6A944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 name="Google Shape;27;p4"/>
          <p:cNvSpPr txBox="1"/>
          <p:nvPr>
            <p:ph idx="1" type="body"/>
          </p:nvPr>
        </p:nvSpPr>
        <p:spPr>
          <a:xfrm>
            <a:off x="551715" y="226996"/>
            <a:ext cx="11393370"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6A9448"/>
              </a:buClr>
              <a:buSzPts val="6000"/>
              <a:buFont typeface="Open Sans"/>
              <a:buNone/>
              <a:defRPr b="1" sz="6000">
                <a:solidFill>
                  <a:srgbClr val="6A9448"/>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28" name="Google Shape;28;p4"/>
          <p:cNvSpPr txBox="1"/>
          <p:nvPr>
            <p:ph idx="2" type="body"/>
          </p:nvPr>
        </p:nvSpPr>
        <p:spPr>
          <a:xfrm>
            <a:off x="551715" y="1948730"/>
            <a:ext cx="11393370" cy="5856140"/>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000000"/>
              </a:buClr>
              <a:buSzPts val="4000"/>
              <a:buFont typeface="Open Sans"/>
              <a:buNone/>
              <a:defRPr sz="4000">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29" name="Google Shape;29;p4"/>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Colour" showMasterSp="0">
  <p:cSld name="Text - Colour">
    <p:bg>
      <p:bgPr>
        <a:solidFill>
          <a:srgbClr val="6A9448"/>
        </a:solidFill>
      </p:bgPr>
    </p:bg>
    <p:spTree>
      <p:nvGrpSpPr>
        <p:cNvPr id="30" name="Shape 30"/>
        <p:cNvGrpSpPr/>
        <p:nvPr/>
      </p:nvGrpSpPr>
      <p:grpSpPr>
        <a:xfrm>
          <a:off x="0" y="0"/>
          <a:ext cx="0" cy="0"/>
          <a:chOff x="0" y="0"/>
          <a:chExt cx="0" cy="0"/>
        </a:xfrm>
      </p:grpSpPr>
      <p:pic>
        <p:nvPicPr>
          <p:cNvPr descr="logo_CKI_wordmark_ white_oneline_PNG.png" id="31" name="Google Shape;31;p5"/>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32" name="Google Shape;32;p5"/>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 name="Google Shape;33;p5"/>
          <p:cNvSpPr txBox="1"/>
          <p:nvPr>
            <p:ph idx="1" type="body"/>
          </p:nvPr>
        </p:nvSpPr>
        <p:spPr>
          <a:xfrm>
            <a:off x="551715" y="226996"/>
            <a:ext cx="11393370"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6000"/>
              <a:buFont typeface="Open Sans"/>
              <a:buNone/>
              <a:defRPr b="1" sz="6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34" name="Google Shape;34;p5"/>
          <p:cNvSpPr txBox="1"/>
          <p:nvPr>
            <p:ph idx="2" type="body"/>
          </p:nvPr>
        </p:nvSpPr>
        <p:spPr>
          <a:xfrm>
            <a:off x="551715" y="1948730"/>
            <a:ext cx="11393370" cy="5856140"/>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FFFFFF"/>
              </a:buClr>
              <a:buSzPts val="4000"/>
              <a:buFont typeface="Open Sans"/>
              <a:buNone/>
              <a:defRPr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35" name="Google Shape;35;p5"/>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showMasterSp="0">
  <p:cSld name="Bullet Points">
    <p:spTree>
      <p:nvGrpSpPr>
        <p:cNvPr id="36" name="Shape 36"/>
        <p:cNvGrpSpPr/>
        <p:nvPr/>
      </p:nvGrpSpPr>
      <p:grpSpPr>
        <a:xfrm>
          <a:off x="0" y="0"/>
          <a:ext cx="0" cy="0"/>
          <a:chOff x="0" y="0"/>
          <a:chExt cx="0" cy="0"/>
        </a:xfrm>
      </p:grpSpPr>
      <p:pic>
        <p:nvPicPr>
          <p:cNvPr descr="logo_CKI_ wordmark_BW_oneline_PNG.png" id="37" name="Google Shape;37;p6"/>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38" name="Google Shape;38;p6"/>
          <p:cNvSpPr/>
          <p:nvPr/>
        </p:nvSpPr>
        <p:spPr>
          <a:xfrm>
            <a:off x="0" y="0"/>
            <a:ext cx="127001" cy="9753600"/>
          </a:xfrm>
          <a:prstGeom prst="rect">
            <a:avLst/>
          </a:prstGeom>
          <a:solidFill>
            <a:srgbClr val="6A944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 name="Google Shape;39;p6"/>
          <p:cNvSpPr txBox="1"/>
          <p:nvPr>
            <p:ph idx="1" type="body"/>
          </p:nvPr>
        </p:nvSpPr>
        <p:spPr>
          <a:xfrm>
            <a:off x="551715" y="226996"/>
            <a:ext cx="11393370"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6A9448"/>
              </a:buClr>
              <a:buSzPts val="6000"/>
              <a:buFont typeface="Open Sans"/>
              <a:buNone/>
              <a:defRPr b="1" sz="6000">
                <a:solidFill>
                  <a:srgbClr val="6A9448"/>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0" name="Google Shape;40;p6"/>
          <p:cNvSpPr txBox="1"/>
          <p:nvPr>
            <p:ph idx="2" type="body"/>
          </p:nvPr>
        </p:nvSpPr>
        <p:spPr>
          <a:xfrm>
            <a:off x="551715" y="1948730"/>
            <a:ext cx="11393370" cy="5856140"/>
          </a:xfrm>
          <a:prstGeom prst="rect">
            <a:avLst/>
          </a:prstGeom>
          <a:noFill/>
          <a:ln>
            <a:noFill/>
          </a:ln>
        </p:spPr>
        <p:txBody>
          <a:bodyPr anchorCtr="0" anchor="t" bIns="50800" lIns="50800" spcFirstLastPara="1" rIns="50800" wrap="square" tIns="50800">
            <a:noAutofit/>
          </a:bodyPr>
          <a:lstStyle>
            <a:lvl1pPr indent="-596900" lvl="0" marL="4572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1pPr>
            <a:lvl2pPr indent="-596900" lvl="1" marL="9144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2pPr>
            <a:lvl3pPr indent="-596900" lvl="2" marL="13716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3pPr>
            <a:lvl4pPr indent="-596900" lvl="3" marL="18288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4pPr>
            <a:lvl5pPr indent="-596900" lvl="4" marL="22860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1" name="Google Shape;41;p6"/>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 Colour" showMasterSp="0">
  <p:cSld name="Bullet Points - Colour">
    <p:bg>
      <p:bgPr>
        <a:solidFill>
          <a:srgbClr val="6A9448"/>
        </a:solidFill>
      </p:bgPr>
    </p:bg>
    <p:spTree>
      <p:nvGrpSpPr>
        <p:cNvPr id="42" name="Shape 42"/>
        <p:cNvGrpSpPr/>
        <p:nvPr/>
      </p:nvGrpSpPr>
      <p:grpSpPr>
        <a:xfrm>
          <a:off x="0" y="0"/>
          <a:ext cx="0" cy="0"/>
          <a:chOff x="0" y="0"/>
          <a:chExt cx="0" cy="0"/>
        </a:xfrm>
      </p:grpSpPr>
      <p:pic>
        <p:nvPicPr>
          <p:cNvPr descr="logo_CKI_wordmark_ white_oneline_PNG.png" id="43" name="Google Shape;43;p7"/>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44" name="Google Shape;44;p7"/>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 name="Google Shape;45;p7"/>
          <p:cNvSpPr txBox="1"/>
          <p:nvPr>
            <p:ph idx="1" type="body"/>
          </p:nvPr>
        </p:nvSpPr>
        <p:spPr>
          <a:xfrm>
            <a:off x="551715" y="226996"/>
            <a:ext cx="11393370"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6000"/>
              <a:buFont typeface="Open Sans"/>
              <a:buNone/>
              <a:defRPr b="1" sz="6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6" name="Google Shape;46;p7"/>
          <p:cNvSpPr txBox="1"/>
          <p:nvPr>
            <p:ph idx="2" type="body"/>
          </p:nvPr>
        </p:nvSpPr>
        <p:spPr>
          <a:xfrm>
            <a:off x="551715" y="1948730"/>
            <a:ext cx="11393370" cy="5856140"/>
          </a:xfrm>
          <a:prstGeom prst="rect">
            <a:avLst/>
          </a:prstGeom>
          <a:noFill/>
          <a:ln>
            <a:noFill/>
          </a:ln>
        </p:spPr>
        <p:txBody>
          <a:bodyPr anchorCtr="0" anchor="t" bIns="50800" lIns="50800" spcFirstLastPara="1" rIns="50800" wrap="square" tIns="50800">
            <a:noAutofit/>
          </a:bodyPr>
          <a:lstStyle>
            <a:lvl1pPr indent="-596900" lvl="0" marL="457200" algn="l">
              <a:lnSpc>
                <a:spcPct val="100000"/>
              </a:lnSpc>
              <a:spcBef>
                <a:spcPts val="0"/>
              </a:spcBef>
              <a:spcAft>
                <a:spcPts val="0"/>
              </a:spcAft>
              <a:buClr>
                <a:srgbClr val="FFFFFF"/>
              </a:buClr>
              <a:buSzPts val="5800"/>
              <a:buFont typeface="Open Sans"/>
              <a:buChar char="•"/>
              <a:defRPr sz="4000">
                <a:solidFill>
                  <a:srgbClr val="FFFFFF"/>
                </a:solidFill>
                <a:latin typeface="Open Sans"/>
                <a:ea typeface="Open Sans"/>
                <a:cs typeface="Open Sans"/>
                <a:sym typeface="Open Sans"/>
              </a:defRPr>
            </a:lvl1pPr>
            <a:lvl2pPr indent="-596900" lvl="1" marL="914400" algn="l">
              <a:lnSpc>
                <a:spcPct val="100000"/>
              </a:lnSpc>
              <a:spcBef>
                <a:spcPts val="0"/>
              </a:spcBef>
              <a:spcAft>
                <a:spcPts val="0"/>
              </a:spcAft>
              <a:buClr>
                <a:srgbClr val="FFFFFF"/>
              </a:buClr>
              <a:buSzPts val="5800"/>
              <a:buFont typeface="Open Sans"/>
              <a:buChar char="•"/>
              <a:defRPr sz="4000">
                <a:solidFill>
                  <a:srgbClr val="FFFFFF"/>
                </a:solidFill>
                <a:latin typeface="Open Sans"/>
                <a:ea typeface="Open Sans"/>
                <a:cs typeface="Open Sans"/>
                <a:sym typeface="Open Sans"/>
              </a:defRPr>
            </a:lvl2pPr>
            <a:lvl3pPr indent="-596900" lvl="2" marL="1371600" algn="l">
              <a:lnSpc>
                <a:spcPct val="100000"/>
              </a:lnSpc>
              <a:spcBef>
                <a:spcPts val="0"/>
              </a:spcBef>
              <a:spcAft>
                <a:spcPts val="0"/>
              </a:spcAft>
              <a:buClr>
                <a:srgbClr val="FFFFFF"/>
              </a:buClr>
              <a:buSzPts val="5800"/>
              <a:buFont typeface="Open Sans"/>
              <a:buChar char="•"/>
              <a:defRPr sz="4000">
                <a:solidFill>
                  <a:srgbClr val="FFFFFF"/>
                </a:solidFill>
                <a:latin typeface="Open Sans"/>
                <a:ea typeface="Open Sans"/>
                <a:cs typeface="Open Sans"/>
                <a:sym typeface="Open Sans"/>
              </a:defRPr>
            </a:lvl3pPr>
            <a:lvl4pPr indent="-596900" lvl="3" marL="1828800" algn="l">
              <a:lnSpc>
                <a:spcPct val="100000"/>
              </a:lnSpc>
              <a:spcBef>
                <a:spcPts val="0"/>
              </a:spcBef>
              <a:spcAft>
                <a:spcPts val="0"/>
              </a:spcAft>
              <a:buClr>
                <a:srgbClr val="FFFFFF"/>
              </a:buClr>
              <a:buSzPts val="5800"/>
              <a:buFont typeface="Open Sans"/>
              <a:buChar char="•"/>
              <a:defRPr sz="4000">
                <a:solidFill>
                  <a:srgbClr val="FFFFFF"/>
                </a:solidFill>
                <a:latin typeface="Open Sans"/>
                <a:ea typeface="Open Sans"/>
                <a:cs typeface="Open Sans"/>
                <a:sym typeface="Open Sans"/>
              </a:defRPr>
            </a:lvl4pPr>
            <a:lvl5pPr indent="-596900" lvl="4" marL="2286000" algn="l">
              <a:lnSpc>
                <a:spcPct val="100000"/>
              </a:lnSpc>
              <a:spcBef>
                <a:spcPts val="0"/>
              </a:spcBef>
              <a:spcAft>
                <a:spcPts val="0"/>
              </a:spcAft>
              <a:buClr>
                <a:srgbClr val="FFFFFF"/>
              </a:buClr>
              <a:buSzPts val="5800"/>
              <a:buFont typeface="Open Sans"/>
              <a:buChar char="•"/>
              <a:defRPr sz="4000">
                <a:solidFill>
                  <a:srgbClr val="FFFFFF"/>
                </a:solidFill>
                <a:latin typeface="Open Sans"/>
                <a:ea typeface="Open Sans"/>
                <a:cs typeface="Open Sans"/>
                <a:sym typeface="Open Sans"/>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7" name="Google Shape;47;p7"/>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ghlight" showMasterSp="0">
  <p:cSld name="Highlight">
    <p:spTree>
      <p:nvGrpSpPr>
        <p:cNvPr id="48" name="Shape 48"/>
        <p:cNvGrpSpPr/>
        <p:nvPr/>
      </p:nvGrpSpPr>
      <p:grpSpPr>
        <a:xfrm>
          <a:off x="0" y="0"/>
          <a:ext cx="0" cy="0"/>
          <a:chOff x="0" y="0"/>
          <a:chExt cx="0" cy="0"/>
        </a:xfrm>
      </p:grpSpPr>
      <p:sp>
        <p:nvSpPr>
          <p:cNvPr id="49" name="Google Shape;49;p8"/>
          <p:cNvSpPr/>
          <p:nvPr/>
        </p:nvSpPr>
        <p:spPr>
          <a:xfrm>
            <a:off x="0" y="0"/>
            <a:ext cx="4802983" cy="9753601"/>
          </a:xfrm>
          <a:prstGeom prst="rect">
            <a:avLst/>
          </a:prstGeom>
          <a:solidFill>
            <a:srgbClr val="6A944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 name="Google Shape;50;p8"/>
          <p:cNvSpPr txBox="1"/>
          <p:nvPr>
            <p:ph idx="1" type="body"/>
          </p:nvPr>
        </p:nvSpPr>
        <p:spPr>
          <a:xfrm>
            <a:off x="5294046" y="226996"/>
            <a:ext cx="6651039"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6A9448"/>
              </a:buClr>
              <a:buSzPts val="6000"/>
              <a:buFont typeface="Open Sans"/>
              <a:buNone/>
              <a:defRPr b="1" sz="6000">
                <a:solidFill>
                  <a:srgbClr val="6A9448"/>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51" name="Google Shape;51;p8"/>
          <p:cNvSpPr txBox="1"/>
          <p:nvPr>
            <p:ph idx="2" type="body"/>
          </p:nvPr>
        </p:nvSpPr>
        <p:spPr>
          <a:xfrm>
            <a:off x="5294046" y="1948730"/>
            <a:ext cx="6651039" cy="5856140"/>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000000"/>
              </a:buClr>
              <a:buSzPts val="4000"/>
              <a:buFont typeface="Open Sans"/>
              <a:buNone/>
              <a:defRPr sz="4000">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52" name="Google Shape;52;p8"/>
          <p:cNvSpPr/>
          <p:nvPr/>
        </p:nvSpPr>
        <p:spPr>
          <a:xfrm>
            <a:off x="0" y="0"/>
            <a:ext cx="127001" cy="97536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logo_CKI_wordmark_ white_oneline_PNG.png" id="53" name="Google Shape;53;p8"/>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54" name="Google Shape;54;p8"/>
          <p:cNvSpPr txBox="1"/>
          <p:nvPr>
            <p:ph idx="3" type="body"/>
          </p:nvPr>
        </p:nvSpPr>
        <p:spPr>
          <a:xfrm>
            <a:off x="551715" y="226996"/>
            <a:ext cx="3835761"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FFFFFF"/>
              </a:buClr>
              <a:buSzPts val="6000"/>
              <a:buFont typeface="Open Sans"/>
              <a:buNone/>
              <a:defRPr b="1" sz="6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55" name="Google Shape;55;p8"/>
          <p:cNvSpPr txBox="1"/>
          <p:nvPr>
            <p:ph idx="4" type="body"/>
          </p:nvPr>
        </p:nvSpPr>
        <p:spPr>
          <a:xfrm>
            <a:off x="551715" y="1814496"/>
            <a:ext cx="3835761" cy="5856141"/>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FFFFFF"/>
              </a:buClr>
              <a:buSzPts val="4000"/>
              <a:buFont typeface="Open Sans"/>
              <a:buNone/>
              <a:defRPr sz="4000">
                <a:solidFill>
                  <a:srgbClr val="FFFFFF"/>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56" name="Google Shape;56;p8"/>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showMasterSp="0">
  <p:cSld name="Two Images">
    <p:spTree>
      <p:nvGrpSpPr>
        <p:cNvPr id="57" name="Shape 57"/>
        <p:cNvGrpSpPr/>
        <p:nvPr/>
      </p:nvGrpSpPr>
      <p:grpSpPr>
        <a:xfrm>
          <a:off x="0" y="0"/>
          <a:ext cx="0" cy="0"/>
          <a:chOff x="0" y="0"/>
          <a:chExt cx="0" cy="0"/>
        </a:xfrm>
      </p:grpSpPr>
      <p:pic>
        <p:nvPicPr>
          <p:cNvPr descr="logo_CKI_ wordmark_BW_oneline_PNG.png" id="58" name="Google Shape;58;p9"/>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59" name="Google Shape;59;p9"/>
          <p:cNvSpPr/>
          <p:nvPr/>
        </p:nvSpPr>
        <p:spPr>
          <a:xfrm>
            <a:off x="0" y="0"/>
            <a:ext cx="127001" cy="9753600"/>
          </a:xfrm>
          <a:prstGeom prst="rect">
            <a:avLst/>
          </a:prstGeom>
          <a:solidFill>
            <a:srgbClr val="6A944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 name="Google Shape;60;p9"/>
          <p:cNvSpPr txBox="1"/>
          <p:nvPr>
            <p:ph idx="1" type="body"/>
          </p:nvPr>
        </p:nvSpPr>
        <p:spPr>
          <a:xfrm>
            <a:off x="551715" y="226996"/>
            <a:ext cx="11393370"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6A9448"/>
              </a:buClr>
              <a:buSzPts val="6000"/>
              <a:buFont typeface="Open Sans"/>
              <a:buNone/>
              <a:defRPr b="1" sz="6000">
                <a:solidFill>
                  <a:srgbClr val="6A9448"/>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61" name="Google Shape;61;p9"/>
          <p:cNvSpPr txBox="1"/>
          <p:nvPr>
            <p:ph idx="2" type="body"/>
          </p:nvPr>
        </p:nvSpPr>
        <p:spPr>
          <a:xfrm>
            <a:off x="551715" y="5831590"/>
            <a:ext cx="5521723" cy="1973280"/>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000000"/>
              </a:buClr>
              <a:buSzPts val="4000"/>
              <a:buFont typeface="Open Sans"/>
              <a:buNone/>
              <a:defRPr sz="4000">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62" name="Google Shape;62;p9"/>
          <p:cNvSpPr/>
          <p:nvPr>
            <p:ph idx="3" type="pic"/>
          </p:nvPr>
        </p:nvSpPr>
        <p:spPr>
          <a:xfrm>
            <a:off x="551715" y="1948730"/>
            <a:ext cx="5521739" cy="36557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63" name="Google Shape;63;p9"/>
          <p:cNvSpPr/>
          <p:nvPr>
            <p:ph idx="4" type="pic"/>
          </p:nvPr>
        </p:nvSpPr>
        <p:spPr>
          <a:xfrm>
            <a:off x="6423363" y="1948730"/>
            <a:ext cx="5521739" cy="36557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64" name="Google Shape;64;p9"/>
          <p:cNvSpPr txBox="1"/>
          <p:nvPr>
            <p:ph idx="5" type="body"/>
          </p:nvPr>
        </p:nvSpPr>
        <p:spPr>
          <a:xfrm>
            <a:off x="6423362" y="5831591"/>
            <a:ext cx="5521723" cy="1973280"/>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000000"/>
              </a:buClr>
              <a:buSzPts val="4000"/>
              <a:buFont typeface="Open Sans"/>
              <a:buNone/>
              <a:defRPr sz="4000">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65" name="Google Shape;65;p9"/>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Image" showMasterSp="0">
  <p:cSld name="Text with Image">
    <p:spTree>
      <p:nvGrpSpPr>
        <p:cNvPr id="66" name="Shape 66"/>
        <p:cNvGrpSpPr/>
        <p:nvPr/>
      </p:nvGrpSpPr>
      <p:grpSpPr>
        <a:xfrm>
          <a:off x="0" y="0"/>
          <a:ext cx="0" cy="0"/>
          <a:chOff x="0" y="0"/>
          <a:chExt cx="0" cy="0"/>
        </a:xfrm>
      </p:grpSpPr>
      <p:pic>
        <p:nvPicPr>
          <p:cNvPr descr="logo_CKI_ wordmark_BW_oneline_PNG.png" id="67" name="Google Shape;67;p10"/>
          <p:cNvPicPr preferRelativeResize="0"/>
          <p:nvPr/>
        </p:nvPicPr>
        <p:blipFill rotWithShape="1">
          <a:blip r:embed="rId2">
            <a:alphaModFix/>
          </a:blip>
          <a:srcRect b="0" l="0" r="0" t="0"/>
          <a:stretch/>
        </p:blipFill>
        <p:spPr>
          <a:xfrm>
            <a:off x="551715" y="8612518"/>
            <a:ext cx="3016251" cy="762001"/>
          </a:xfrm>
          <a:prstGeom prst="rect">
            <a:avLst/>
          </a:prstGeom>
          <a:noFill/>
          <a:ln>
            <a:noFill/>
          </a:ln>
        </p:spPr>
      </p:pic>
      <p:sp>
        <p:nvSpPr>
          <p:cNvPr id="68" name="Google Shape;68;p10"/>
          <p:cNvSpPr/>
          <p:nvPr/>
        </p:nvSpPr>
        <p:spPr>
          <a:xfrm>
            <a:off x="0" y="0"/>
            <a:ext cx="127001" cy="9753600"/>
          </a:xfrm>
          <a:prstGeom prst="rect">
            <a:avLst/>
          </a:prstGeom>
          <a:solidFill>
            <a:srgbClr val="6A944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 name="Google Shape;69;p10"/>
          <p:cNvSpPr txBox="1"/>
          <p:nvPr>
            <p:ph idx="1" type="body"/>
          </p:nvPr>
        </p:nvSpPr>
        <p:spPr>
          <a:xfrm>
            <a:off x="551715" y="226996"/>
            <a:ext cx="6957352" cy="1587501"/>
          </a:xfrm>
          <a:prstGeom prst="rect">
            <a:avLst/>
          </a:prstGeom>
          <a:noFill/>
          <a:ln>
            <a:noFill/>
          </a:ln>
        </p:spPr>
        <p:txBody>
          <a:bodyPr anchorCtr="0" anchor="ctr" bIns="50800" lIns="50800" spcFirstLastPara="1" rIns="50800" wrap="square" tIns="50800">
            <a:noAutofit/>
          </a:bodyPr>
          <a:lstStyle>
            <a:lvl1pPr indent="-228600" lvl="0" marL="457200" algn="l">
              <a:lnSpc>
                <a:spcPct val="100000"/>
              </a:lnSpc>
              <a:spcBef>
                <a:spcPts val="0"/>
              </a:spcBef>
              <a:spcAft>
                <a:spcPts val="0"/>
              </a:spcAft>
              <a:buClr>
                <a:srgbClr val="6A9448"/>
              </a:buClr>
              <a:buSzPts val="6000"/>
              <a:buFont typeface="Open Sans"/>
              <a:buNone/>
              <a:defRPr b="1" sz="6000">
                <a:solidFill>
                  <a:srgbClr val="6A9448"/>
                </a:solidFill>
                <a:latin typeface="Open Sans"/>
                <a:ea typeface="Open Sans"/>
                <a:cs typeface="Open Sans"/>
                <a:sym typeface="Open Sans"/>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70" name="Google Shape;70;p10"/>
          <p:cNvSpPr txBox="1"/>
          <p:nvPr>
            <p:ph idx="2" type="body"/>
          </p:nvPr>
        </p:nvSpPr>
        <p:spPr>
          <a:xfrm>
            <a:off x="551715" y="1948730"/>
            <a:ext cx="6957352" cy="5856140"/>
          </a:xfrm>
          <a:prstGeom prst="rect">
            <a:avLst/>
          </a:prstGeom>
          <a:noFill/>
          <a:ln>
            <a:noFill/>
          </a:ln>
        </p:spPr>
        <p:txBody>
          <a:bodyPr anchorCtr="0" anchor="t" bIns="50800" lIns="50800" spcFirstLastPara="1" rIns="50800" wrap="square" tIns="50800">
            <a:noAutofit/>
          </a:bodyPr>
          <a:lstStyle>
            <a:lvl1pPr indent="-596900" lvl="0" marL="4572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1pPr>
            <a:lvl2pPr indent="-596900" lvl="1" marL="9144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2pPr>
            <a:lvl3pPr indent="-596900" lvl="2" marL="13716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3pPr>
            <a:lvl4pPr indent="-596900" lvl="3" marL="18288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4pPr>
            <a:lvl5pPr indent="-596900" lvl="4" marL="2286000" algn="l">
              <a:lnSpc>
                <a:spcPct val="100000"/>
              </a:lnSpc>
              <a:spcBef>
                <a:spcPts val="0"/>
              </a:spcBef>
              <a:spcAft>
                <a:spcPts val="0"/>
              </a:spcAft>
              <a:buClr>
                <a:srgbClr val="6A9448"/>
              </a:buClr>
              <a:buSzPts val="5800"/>
              <a:buFont typeface="Open Sans"/>
              <a:buChar char="•"/>
              <a:defRPr sz="4000">
                <a:latin typeface="Open Sans"/>
                <a:ea typeface="Open Sans"/>
                <a:cs typeface="Open Sans"/>
                <a:sym typeface="Open Sans"/>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71" name="Google Shape;71;p10"/>
          <p:cNvSpPr/>
          <p:nvPr>
            <p:ph idx="3" type="pic"/>
          </p:nvPr>
        </p:nvSpPr>
        <p:spPr>
          <a:xfrm>
            <a:off x="7933781" y="0"/>
            <a:ext cx="5071019" cy="97536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72" name="Google Shape;72;p10"/>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127001" cy="9753600"/>
          </a:xfrm>
          <a:prstGeom prst="rect">
            <a:avLst/>
          </a:prstGeom>
          <a:solidFill>
            <a:srgbClr val="6A944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 type="body"/>
          </p:nvPr>
        </p:nvSpPr>
        <p:spPr>
          <a:xfrm>
            <a:off x="952500" y="2590800"/>
            <a:ext cx="11099800" cy="6286500"/>
          </a:xfrm>
          <a:prstGeom prst="rect">
            <a:avLst/>
          </a:prstGeom>
          <a:noFill/>
          <a:ln>
            <a:noFill/>
          </a:ln>
        </p:spPr>
        <p:txBody>
          <a:bodyPr anchorCtr="0" anchor="ctr" bIns="50800" lIns="50800" spcFirstLastPara="1" rIns="50800" wrap="square" tIns="50800">
            <a:noAutofit/>
          </a:bodyPr>
          <a:lstStyle>
            <a:lvl1pPr indent="-523240" lvl="0" marL="4572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indent="-523240" lvl="1" marL="9144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indent="-523239" lvl="2" marL="13716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indent="-523239" lvl="3" marL="18288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indent="-523239" lvl="4" marL="22860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indent="-523239" lvl="5" marL="27432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indent="-523239" lvl="6" marL="32004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indent="-523239" lvl="7" marL="36576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indent="-523240" lvl="8" marL="41148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idx="1" type="body"/>
          </p:nvPr>
        </p:nvSpPr>
        <p:spPr>
          <a:xfrm>
            <a:off x="564800" y="3400300"/>
            <a:ext cx="12344400" cy="1587600"/>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FFFFFF"/>
              </a:buClr>
              <a:buSzPts val="9000"/>
              <a:buFont typeface="Open Sans"/>
              <a:buNone/>
            </a:pPr>
            <a:r>
              <a:rPr lang="en-US" sz="7200"/>
              <a:t>CREATING A </a:t>
            </a:r>
            <a:endParaRPr sz="7200"/>
          </a:p>
          <a:p>
            <a:pPr indent="0" lvl="0" marL="0" rtl="0" algn="l">
              <a:lnSpc>
                <a:spcPct val="100000"/>
              </a:lnSpc>
              <a:spcBef>
                <a:spcPts val="0"/>
              </a:spcBef>
              <a:spcAft>
                <a:spcPts val="0"/>
              </a:spcAft>
              <a:buClr>
                <a:srgbClr val="FFFFFF"/>
              </a:buClr>
              <a:buSzPts val="9000"/>
              <a:buFont typeface="Open Sans"/>
              <a:buNone/>
            </a:pPr>
            <a:r>
              <a:rPr lang="en-US" sz="7200"/>
              <a:t>MEMBERSHIP GROWTH STRATEGIC PLAN</a:t>
            </a:r>
            <a:endParaRPr sz="7200"/>
          </a:p>
        </p:txBody>
      </p:sp>
      <p:sp>
        <p:nvSpPr>
          <p:cNvPr id="105" name="Google Shape;105;p19"/>
          <p:cNvSpPr txBox="1"/>
          <p:nvPr>
            <p:ph idx="3" type="body"/>
          </p:nvPr>
        </p:nvSpPr>
        <p:spPr>
          <a:xfrm>
            <a:off x="564790" y="6330434"/>
            <a:ext cx="11393400" cy="1092600"/>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FFFFFF"/>
              </a:buClr>
              <a:buSzPts val="4000"/>
              <a:buFont typeface="Open Sans"/>
              <a:buNone/>
            </a:pPr>
            <a:r>
              <a:rPr i="1" lang="en-US"/>
              <a:t>F</a:t>
            </a:r>
            <a:r>
              <a:rPr i="1" lang="en-US"/>
              <a:t>OR CLUBS</a:t>
            </a:r>
            <a:endParaRPr i="1"/>
          </a:p>
        </p:txBody>
      </p:sp>
      <p:cxnSp>
        <p:nvCxnSpPr>
          <p:cNvPr id="106" name="Google Shape;106;p19"/>
          <p:cNvCxnSpPr/>
          <p:nvPr/>
        </p:nvCxnSpPr>
        <p:spPr>
          <a:xfrm>
            <a:off x="656175" y="6119400"/>
            <a:ext cx="11111400" cy="52200"/>
          </a:xfrm>
          <a:prstGeom prst="straightConnector1">
            <a:avLst/>
          </a:prstGeom>
          <a:noFill/>
          <a:ln cap="flat" cmpd="sng" w="114300">
            <a:solidFill>
              <a:srgbClr val="FFFFF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ph idx="1" type="body"/>
          </p:nvPr>
        </p:nvSpPr>
        <p:spPr>
          <a:xfrm>
            <a:off x="551715" y="226996"/>
            <a:ext cx="11393400" cy="1587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ACTION STEPS: RETAIN</a:t>
            </a:r>
            <a:endParaRPr/>
          </a:p>
        </p:txBody>
      </p:sp>
      <p:sp>
        <p:nvSpPr>
          <p:cNvPr id="159" name="Google Shape;159;p28"/>
          <p:cNvSpPr txBox="1"/>
          <p:nvPr>
            <p:ph idx="2" type="body"/>
          </p:nvPr>
        </p:nvSpPr>
        <p:spPr>
          <a:xfrm>
            <a:off x="551726" y="1948725"/>
            <a:ext cx="11978700" cy="5856000"/>
          </a:xfrm>
          <a:prstGeom prst="rect">
            <a:avLst/>
          </a:prstGeom>
        </p:spPr>
        <p:txBody>
          <a:bodyPr anchorCtr="0" anchor="t" bIns="50800" lIns="50800" spcFirstLastPara="1" rIns="50800" wrap="square" tIns="50800">
            <a:noAutofit/>
          </a:bodyPr>
          <a:lstStyle/>
          <a:p>
            <a:pPr indent="0" lvl="0" marL="0" rtl="0" algn="l">
              <a:spcBef>
                <a:spcPts val="0"/>
              </a:spcBef>
              <a:spcAft>
                <a:spcPts val="0"/>
              </a:spcAft>
              <a:buNone/>
            </a:pPr>
            <a:r>
              <a:rPr b="1" i="1" lang="en-US">
                <a:solidFill>
                  <a:schemeClr val="dk1"/>
                </a:solidFill>
              </a:rPr>
              <a:t>Getting them in the door is one thing, getting them to stay is another. </a:t>
            </a:r>
            <a:endParaRPr/>
          </a:p>
          <a:p>
            <a:pPr indent="-482600" lvl="0" marL="457200" rtl="0" algn="l">
              <a:lnSpc>
                <a:spcPct val="100000"/>
              </a:lnSpc>
              <a:spcBef>
                <a:spcPts val="1000"/>
              </a:spcBef>
              <a:spcAft>
                <a:spcPts val="0"/>
              </a:spcAft>
              <a:buClr>
                <a:srgbClr val="6A9448"/>
              </a:buClr>
              <a:buSzPts val="4000"/>
              <a:buChar char="●"/>
            </a:pPr>
            <a:r>
              <a:rPr lang="en-US"/>
              <a:t>How will you celebrate the identities and achievements of new and returning members?</a:t>
            </a:r>
            <a:endParaRPr/>
          </a:p>
          <a:p>
            <a:pPr indent="-482600" lvl="0" marL="457200" rtl="0" algn="l">
              <a:lnSpc>
                <a:spcPct val="100000"/>
              </a:lnSpc>
              <a:spcBef>
                <a:spcPts val="1000"/>
              </a:spcBef>
              <a:spcAft>
                <a:spcPts val="0"/>
              </a:spcAft>
              <a:buClr>
                <a:srgbClr val="6A9448"/>
              </a:buClr>
              <a:buSzPts val="4000"/>
              <a:buChar char="●"/>
            </a:pPr>
            <a:r>
              <a:rPr lang="en-US"/>
              <a:t>How will member feedback be incorporated into decision-making and projects?</a:t>
            </a:r>
            <a:endParaRPr/>
          </a:p>
          <a:p>
            <a:pPr indent="-482600" lvl="0" marL="457200" rtl="0" algn="l">
              <a:lnSpc>
                <a:spcPct val="100000"/>
              </a:lnSpc>
              <a:spcBef>
                <a:spcPts val="1000"/>
              </a:spcBef>
              <a:spcAft>
                <a:spcPts val="0"/>
              </a:spcAft>
              <a:buClr>
                <a:srgbClr val="6A9448"/>
              </a:buClr>
              <a:buSzPts val="4000"/>
              <a:buChar char="●"/>
            </a:pPr>
            <a:r>
              <a:rPr lang="en-US"/>
              <a:t>How will </a:t>
            </a:r>
            <a:r>
              <a:rPr lang="en-US"/>
              <a:t>responsibilities</a:t>
            </a:r>
            <a:r>
              <a:rPr lang="en-US"/>
              <a:t> of the club be shared?</a:t>
            </a:r>
            <a:endParaRPr/>
          </a:p>
          <a:p>
            <a:pPr indent="-482600" lvl="0" marL="457200" rtl="0" algn="l">
              <a:lnSpc>
                <a:spcPct val="100000"/>
              </a:lnSpc>
              <a:spcBef>
                <a:spcPts val="1000"/>
              </a:spcBef>
              <a:spcAft>
                <a:spcPts val="1000"/>
              </a:spcAft>
              <a:buClr>
                <a:srgbClr val="6A9448"/>
              </a:buClr>
              <a:buSzPts val="4000"/>
              <a:buChar char="●"/>
            </a:pPr>
            <a:r>
              <a:rPr lang="en-US"/>
              <a:t>How will members be educated about opportunities for growth available through CKI?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9"/>
          <p:cNvPicPr preferRelativeResize="0"/>
          <p:nvPr/>
        </p:nvPicPr>
        <p:blipFill>
          <a:blip r:embed="rId3">
            <a:alphaModFix/>
          </a:blip>
          <a:stretch>
            <a:fillRect/>
          </a:stretch>
        </p:blipFill>
        <p:spPr>
          <a:xfrm>
            <a:off x="438075" y="525050"/>
            <a:ext cx="5886550" cy="7458742"/>
          </a:xfrm>
          <a:prstGeom prst="rect">
            <a:avLst/>
          </a:prstGeom>
          <a:noFill/>
          <a:ln>
            <a:noFill/>
          </a:ln>
        </p:spPr>
      </p:pic>
      <p:pic>
        <p:nvPicPr>
          <p:cNvPr id="165" name="Google Shape;165;p29"/>
          <p:cNvPicPr preferRelativeResize="0"/>
          <p:nvPr/>
        </p:nvPicPr>
        <p:blipFill>
          <a:blip r:embed="rId4">
            <a:alphaModFix/>
          </a:blip>
          <a:stretch>
            <a:fillRect/>
          </a:stretch>
        </p:blipFill>
        <p:spPr>
          <a:xfrm>
            <a:off x="6603050" y="197175"/>
            <a:ext cx="6016703" cy="7230901"/>
          </a:xfrm>
          <a:prstGeom prst="rect">
            <a:avLst/>
          </a:prstGeom>
          <a:noFill/>
          <a:ln>
            <a:noFill/>
          </a:ln>
        </p:spPr>
      </p:pic>
      <p:pic>
        <p:nvPicPr>
          <p:cNvPr id="166" name="Google Shape;166;p29"/>
          <p:cNvPicPr preferRelativeResize="0"/>
          <p:nvPr/>
        </p:nvPicPr>
        <p:blipFill>
          <a:blip r:embed="rId5">
            <a:alphaModFix/>
          </a:blip>
          <a:stretch>
            <a:fillRect/>
          </a:stretch>
        </p:blipFill>
        <p:spPr>
          <a:xfrm>
            <a:off x="6775763" y="7242100"/>
            <a:ext cx="5671277" cy="2249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idx="1" type="body"/>
          </p:nvPr>
        </p:nvSpPr>
        <p:spPr>
          <a:xfrm>
            <a:off x="551715" y="3752850"/>
            <a:ext cx="11393400" cy="15876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FOLLOWING </a:t>
            </a:r>
            <a:endParaRPr/>
          </a:p>
          <a:p>
            <a:pPr indent="0" lvl="0" marL="0" rtl="0" algn="ctr">
              <a:spcBef>
                <a:spcPts val="0"/>
              </a:spcBef>
              <a:spcAft>
                <a:spcPts val="0"/>
              </a:spcAft>
              <a:buNone/>
            </a:pPr>
            <a:r>
              <a:rPr lang="en-US"/>
              <a:t>YOUR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1"/>
          <p:cNvSpPr txBox="1"/>
          <p:nvPr>
            <p:ph idx="1" type="body"/>
          </p:nvPr>
        </p:nvSpPr>
        <p:spPr>
          <a:xfrm>
            <a:off x="551725" y="227000"/>
            <a:ext cx="11606700" cy="1587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REFLECT AND EVALUATE (PT.1)</a:t>
            </a:r>
            <a:endParaRPr/>
          </a:p>
        </p:txBody>
      </p:sp>
      <p:sp>
        <p:nvSpPr>
          <p:cNvPr id="177" name="Google Shape;177;p31"/>
          <p:cNvSpPr txBox="1"/>
          <p:nvPr>
            <p:ph idx="2" type="body"/>
          </p:nvPr>
        </p:nvSpPr>
        <p:spPr>
          <a:xfrm>
            <a:off x="551725" y="1948725"/>
            <a:ext cx="12209100" cy="5856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b="1" i="1" lang="en-US"/>
              <a:t>Regularly return to and review goals as a group.</a:t>
            </a:r>
            <a:endParaRPr b="1" i="1"/>
          </a:p>
          <a:p>
            <a:pPr indent="-508000" lvl="0" marL="508000" marR="0" rtl="0" algn="l">
              <a:lnSpc>
                <a:spcPct val="100000"/>
              </a:lnSpc>
              <a:spcBef>
                <a:spcPts val="1000"/>
              </a:spcBef>
              <a:spcAft>
                <a:spcPts val="0"/>
              </a:spcAft>
              <a:buClr>
                <a:srgbClr val="6A9448"/>
              </a:buClr>
              <a:buSzPts val="5800"/>
              <a:buChar char="•"/>
            </a:pPr>
            <a:r>
              <a:rPr lang="en-US"/>
              <a:t>Have we adhered to all the steps committed to?</a:t>
            </a:r>
            <a:endParaRPr/>
          </a:p>
          <a:p>
            <a:pPr indent="-508000" lvl="0" marL="508000" marR="0" rtl="0" algn="l">
              <a:lnSpc>
                <a:spcPct val="100000"/>
              </a:lnSpc>
              <a:spcBef>
                <a:spcPts val="1000"/>
              </a:spcBef>
              <a:spcAft>
                <a:spcPts val="0"/>
              </a:spcAft>
              <a:buClr>
                <a:srgbClr val="6A9448"/>
              </a:buClr>
              <a:buSzPts val="5800"/>
              <a:buChar char="•"/>
            </a:pPr>
            <a:r>
              <a:rPr lang="en-US"/>
              <a:t>Have actors with specific roles to perform been held accountable?</a:t>
            </a:r>
            <a:endParaRPr/>
          </a:p>
          <a:p>
            <a:pPr indent="-508000" lvl="0" marL="508000" marR="0" rtl="0" algn="l">
              <a:lnSpc>
                <a:spcPct val="100000"/>
              </a:lnSpc>
              <a:spcBef>
                <a:spcPts val="1000"/>
              </a:spcBef>
              <a:spcAft>
                <a:spcPts val="0"/>
              </a:spcAft>
              <a:buClr>
                <a:srgbClr val="6A9448"/>
              </a:buClr>
              <a:buSzPts val="5800"/>
              <a:buChar char="•"/>
            </a:pPr>
            <a:r>
              <a:rPr lang="en-US"/>
              <a:t>How many members have we gained, or lost?</a:t>
            </a:r>
            <a:endParaRPr/>
          </a:p>
          <a:p>
            <a:pPr indent="-508000" lvl="0" marL="508000" marR="0" rtl="0" algn="l">
              <a:lnSpc>
                <a:spcPct val="100000"/>
              </a:lnSpc>
              <a:spcBef>
                <a:spcPts val="1000"/>
              </a:spcBef>
              <a:spcAft>
                <a:spcPts val="0"/>
              </a:spcAft>
              <a:buClr>
                <a:srgbClr val="6A9448"/>
              </a:buClr>
              <a:buSzPts val="5800"/>
              <a:buChar char="•"/>
            </a:pPr>
            <a:r>
              <a:rPr lang="en-US"/>
              <a:t>Are we on-track for our goal?</a:t>
            </a:r>
            <a:endParaRPr/>
          </a:p>
          <a:p>
            <a:pPr indent="-508000" lvl="0" marL="508000" marR="0" rtl="0" algn="l">
              <a:lnSpc>
                <a:spcPct val="100000"/>
              </a:lnSpc>
              <a:spcBef>
                <a:spcPts val="1000"/>
              </a:spcBef>
              <a:spcAft>
                <a:spcPts val="1000"/>
              </a:spcAft>
              <a:buClr>
                <a:srgbClr val="6A9448"/>
              </a:buClr>
              <a:buSzPts val="5800"/>
              <a:buChar char="•"/>
            </a:pPr>
            <a:r>
              <a:rPr lang="en-US"/>
              <a:t>Should we reevaluate, or recommit?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2"/>
          <p:cNvSpPr txBox="1"/>
          <p:nvPr>
            <p:ph idx="1" type="body"/>
          </p:nvPr>
        </p:nvSpPr>
        <p:spPr>
          <a:xfrm>
            <a:off x="551725" y="1018725"/>
            <a:ext cx="12209100" cy="9300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lang="en-US"/>
              <a:t>REFLECT AND EVALUATE (PT.2)</a:t>
            </a:r>
            <a:endParaRPr/>
          </a:p>
          <a:p>
            <a:pPr indent="0" lvl="0" marL="0" rtl="0" algn="l">
              <a:spcBef>
                <a:spcPts val="0"/>
              </a:spcBef>
              <a:spcAft>
                <a:spcPts val="0"/>
              </a:spcAft>
              <a:buNone/>
            </a:pPr>
            <a:r>
              <a:t/>
            </a:r>
            <a:endParaRPr/>
          </a:p>
        </p:txBody>
      </p:sp>
      <p:sp>
        <p:nvSpPr>
          <p:cNvPr id="183" name="Google Shape;183;p32"/>
          <p:cNvSpPr txBox="1"/>
          <p:nvPr>
            <p:ph idx="2" type="body"/>
          </p:nvPr>
        </p:nvSpPr>
        <p:spPr>
          <a:xfrm>
            <a:off x="551725" y="1948725"/>
            <a:ext cx="12209100" cy="5856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b="1" i="1" lang="en-US"/>
              <a:t>Two months before your term is over...</a:t>
            </a:r>
            <a:endParaRPr b="1" i="1"/>
          </a:p>
          <a:p>
            <a:pPr indent="-508000" lvl="0" marL="508000" marR="0" rtl="0" algn="l">
              <a:lnSpc>
                <a:spcPct val="100000"/>
              </a:lnSpc>
              <a:spcBef>
                <a:spcPts val="1000"/>
              </a:spcBef>
              <a:spcAft>
                <a:spcPts val="0"/>
              </a:spcAft>
              <a:buClr>
                <a:srgbClr val="6A9448"/>
              </a:buClr>
              <a:buSzPts val="5800"/>
              <a:buChar char="•"/>
            </a:pPr>
            <a:r>
              <a:rPr lang="en-US"/>
              <a:t>Fully review plan (yet again)</a:t>
            </a:r>
            <a:endParaRPr/>
          </a:p>
          <a:p>
            <a:pPr indent="-508000" lvl="0" marL="508000" marR="0" rtl="0" algn="l">
              <a:lnSpc>
                <a:spcPct val="100000"/>
              </a:lnSpc>
              <a:spcBef>
                <a:spcPts val="1000"/>
              </a:spcBef>
              <a:spcAft>
                <a:spcPts val="0"/>
              </a:spcAft>
              <a:buClr>
                <a:srgbClr val="6A9448"/>
              </a:buClr>
              <a:buSzPts val="5800"/>
              <a:buChar char="•"/>
            </a:pPr>
            <a:r>
              <a:rPr lang="en-US"/>
              <a:t>Initiate any last minute strategies to push yourself over your membership goal</a:t>
            </a:r>
            <a:endParaRPr/>
          </a:p>
          <a:p>
            <a:pPr indent="-508000" lvl="0" marL="508000" marR="0" rtl="0" algn="l">
              <a:lnSpc>
                <a:spcPct val="100000"/>
              </a:lnSpc>
              <a:spcBef>
                <a:spcPts val="1000"/>
              </a:spcBef>
              <a:spcAft>
                <a:spcPts val="0"/>
              </a:spcAft>
              <a:buClr>
                <a:srgbClr val="6A9448"/>
              </a:buClr>
              <a:buSzPts val="5800"/>
              <a:buChar char="•"/>
            </a:pPr>
            <a:r>
              <a:rPr lang="en-US"/>
              <a:t>Do not be afraid to implement new ideas!</a:t>
            </a:r>
            <a:endParaRPr/>
          </a:p>
          <a:p>
            <a:pPr indent="-508000" lvl="0" marL="508000" marR="0" rtl="0" algn="l">
              <a:lnSpc>
                <a:spcPct val="100000"/>
              </a:lnSpc>
              <a:spcBef>
                <a:spcPts val="1000"/>
              </a:spcBef>
              <a:spcAft>
                <a:spcPts val="1000"/>
              </a:spcAft>
              <a:buClr>
                <a:srgbClr val="6A9448"/>
              </a:buClr>
              <a:buSzPts val="5800"/>
              <a:buChar char="•"/>
            </a:pPr>
            <a:r>
              <a:rPr lang="en-US"/>
              <a:t>Do not settle for numbers that are below your goal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idx="1" type="body"/>
          </p:nvPr>
        </p:nvSpPr>
        <p:spPr>
          <a:xfrm>
            <a:off x="551725" y="1018725"/>
            <a:ext cx="12209100" cy="9300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REFLECT AND EVALUATE (PT.3)</a:t>
            </a:r>
            <a:endParaRPr/>
          </a:p>
          <a:p>
            <a:pPr indent="0" lvl="0" marL="0" rtl="0" algn="l">
              <a:spcBef>
                <a:spcPts val="0"/>
              </a:spcBef>
              <a:spcAft>
                <a:spcPts val="0"/>
              </a:spcAft>
              <a:buNone/>
            </a:pPr>
            <a:r>
              <a:t/>
            </a:r>
            <a:endParaRPr/>
          </a:p>
        </p:txBody>
      </p:sp>
      <p:sp>
        <p:nvSpPr>
          <p:cNvPr id="189" name="Google Shape;189;p33"/>
          <p:cNvSpPr txBox="1"/>
          <p:nvPr>
            <p:ph idx="2" type="body"/>
          </p:nvPr>
        </p:nvSpPr>
        <p:spPr>
          <a:xfrm>
            <a:off x="551725" y="1948725"/>
            <a:ext cx="12453000" cy="5856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b="1" i="1" lang="en-US"/>
              <a:t>At the end of the year...</a:t>
            </a:r>
            <a:endParaRPr b="1" i="1"/>
          </a:p>
          <a:p>
            <a:pPr indent="-508000" lvl="0" marL="508000" marR="0" rtl="0" algn="l">
              <a:lnSpc>
                <a:spcPct val="100000"/>
              </a:lnSpc>
              <a:spcBef>
                <a:spcPts val="1000"/>
              </a:spcBef>
              <a:spcAft>
                <a:spcPts val="0"/>
              </a:spcAft>
              <a:buClr>
                <a:srgbClr val="6A9448"/>
              </a:buClr>
              <a:buSzPts val="5800"/>
              <a:buChar char="•"/>
            </a:pPr>
            <a:r>
              <a:rPr lang="en-US"/>
              <a:t>Ask what has been learned that can be applied to next year’s plan</a:t>
            </a:r>
            <a:endParaRPr/>
          </a:p>
          <a:p>
            <a:pPr indent="-508000" lvl="0" marL="508000" marR="0" rtl="0" algn="l">
              <a:lnSpc>
                <a:spcPct val="100000"/>
              </a:lnSpc>
              <a:spcBef>
                <a:spcPts val="1000"/>
              </a:spcBef>
              <a:spcAft>
                <a:spcPts val="0"/>
              </a:spcAft>
              <a:buClr>
                <a:srgbClr val="6A9448"/>
              </a:buClr>
              <a:buSzPts val="5800"/>
              <a:buChar char="•"/>
            </a:pPr>
            <a:r>
              <a:rPr lang="en-US"/>
              <a:t>Facilitate a transition meeting between outgoing and incoming club board to develop the next plan</a:t>
            </a:r>
            <a:endParaRPr/>
          </a:p>
          <a:p>
            <a:pPr indent="-508000" lvl="0" marL="508000" marR="0" rtl="0" algn="l">
              <a:lnSpc>
                <a:spcPct val="100000"/>
              </a:lnSpc>
              <a:spcBef>
                <a:spcPts val="1000"/>
              </a:spcBef>
              <a:spcAft>
                <a:spcPts val="1000"/>
              </a:spcAft>
              <a:buClr>
                <a:srgbClr val="6A9448"/>
              </a:buClr>
              <a:buSzPts val="5800"/>
              <a:buChar char="•"/>
            </a:pPr>
            <a:r>
              <a:rPr lang="en-US"/>
              <a:t>Include any additional reflections or lessons in transition materials to successor(s)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4"/>
          <p:cNvSpPr txBox="1"/>
          <p:nvPr>
            <p:ph idx="1" type="body"/>
          </p:nvPr>
        </p:nvSpPr>
        <p:spPr>
          <a:xfrm>
            <a:off x="551715" y="3752850"/>
            <a:ext cx="11393400" cy="1587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QUESTIONS?</a:t>
            </a:r>
            <a:endParaRPr/>
          </a:p>
        </p:txBody>
      </p:sp>
      <p:sp>
        <p:nvSpPr>
          <p:cNvPr id="195" name="Google Shape;195;p34"/>
          <p:cNvSpPr txBox="1"/>
          <p:nvPr>
            <p:ph idx="2" type="body"/>
          </p:nvPr>
        </p:nvSpPr>
        <p:spPr>
          <a:xfrm>
            <a:off x="551715" y="5340450"/>
            <a:ext cx="11393400" cy="1092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Presenter Name</a:t>
            </a:r>
            <a:endParaRPr/>
          </a:p>
          <a:p>
            <a:pPr indent="0" lvl="0" marL="0" rtl="0" algn="l">
              <a:spcBef>
                <a:spcPts val="0"/>
              </a:spcBef>
              <a:spcAft>
                <a:spcPts val="0"/>
              </a:spcAft>
              <a:buNone/>
            </a:pPr>
            <a:r>
              <a:rPr lang="en-US"/>
              <a:t>Presenter Contact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551715" y="226996"/>
            <a:ext cx="11393400" cy="1587600"/>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6A9448"/>
              </a:buClr>
              <a:buSzPts val="6000"/>
              <a:buFont typeface="Open Sans"/>
              <a:buNone/>
            </a:pPr>
            <a:r>
              <a:rPr lang="en-US"/>
              <a:t>AGENDA</a:t>
            </a:r>
            <a:endParaRPr/>
          </a:p>
        </p:txBody>
      </p:sp>
      <p:sp>
        <p:nvSpPr>
          <p:cNvPr id="112" name="Google Shape;112;p20"/>
          <p:cNvSpPr txBox="1"/>
          <p:nvPr>
            <p:ph idx="2" type="body"/>
          </p:nvPr>
        </p:nvSpPr>
        <p:spPr>
          <a:xfrm>
            <a:off x="805690" y="1948805"/>
            <a:ext cx="11393400" cy="5856000"/>
          </a:xfrm>
          <a:prstGeom prst="rect">
            <a:avLst/>
          </a:prstGeom>
          <a:noFill/>
          <a:ln>
            <a:noFill/>
          </a:ln>
        </p:spPr>
        <p:txBody>
          <a:bodyPr anchorCtr="0" anchor="t" bIns="50800" lIns="50800" spcFirstLastPara="1" rIns="50800" wrap="square" tIns="50800">
            <a:noAutofit/>
          </a:bodyPr>
          <a:lstStyle/>
          <a:p>
            <a:pPr indent="-469900" lvl="0" marL="508000" marR="0" rtl="0" algn="l">
              <a:lnSpc>
                <a:spcPct val="100000"/>
              </a:lnSpc>
              <a:spcBef>
                <a:spcPts val="0"/>
              </a:spcBef>
              <a:spcAft>
                <a:spcPts val="0"/>
              </a:spcAft>
              <a:buClr>
                <a:srgbClr val="6A9448"/>
              </a:buClr>
              <a:buSzPts val="5200"/>
              <a:buFont typeface="Open Sans"/>
              <a:buAutoNum type="arabicPeriod"/>
            </a:pPr>
            <a:r>
              <a:rPr lang="en-US"/>
              <a:t>What is this plan?</a:t>
            </a:r>
            <a:endParaRPr/>
          </a:p>
          <a:p>
            <a:pPr indent="-469900" lvl="0" marL="508000" marR="0" rtl="0" algn="l">
              <a:lnSpc>
                <a:spcPct val="100000"/>
              </a:lnSpc>
              <a:spcBef>
                <a:spcPts val="1000"/>
              </a:spcBef>
              <a:spcAft>
                <a:spcPts val="0"/>
              </a:spcAft>
              <a:buClr>
                <a:srgbClr val="6A9448"/>
              </a:buClr>
              <a:buSzPts val="5200"/>
              <a:buAutoNum type="arabicPeriod"/>
            </a:pPr>
            <a:r>
              <a:rPr lang="en-US"/>
              <a:t>Why plan for growth?</a:t>
            </a:r>
            <a:endParaRPr/>
          </a:p>
          <a:p>
            <a:pPr indent="-469900" lvl="0" marL="508000" marR="0" rtl="0" algn="l">
              <a:lnSpc>
                <a:spcPct val="100000"/>
              </a:lnSpc>
              <a:spcBef>
                <a:spcPts val="1000"/>
              </a:spcBef>
              <a:spcAft>
                <a:spcPts val="0"/>
              </a:spcAft>
              <a:buClr>
                <a:srgbClr val="6A9448"/>
              </a:buClr>
              <a:buSzPts val="5200"/>
              <a:buAutoNum type="arabicPeriod"/>
            </a:pPr>
            <a:r>
              <a:rPr lang="en-US"/>
              <a:t>Steps to creating a plan</a:t>
            </a:r>
            <a:endParaRPr/>
          </a:p>
          <a:p>
            <a:pPr indent="-469900" lvl="0" marL="508000" marR="0" rtl="0" algn="l">
              <a:lnSpc>
                <a:spcPct val="100000"/>
              </a:lnSpc>
              <a:spcBef>
                <a:spcPts val="1000"/>
              </a:spcBef>
              <a:spcAft>
                <a:spcPts val="0"/>
              </a:spcAft>
              <a:buClr>
                <a:srgbClr val="6A9448"/>
              </a:buClr>
              <a:buSzPts val="5200"/>
              <a:buAutoNum type="arabicPeriod"/>
            </a:pPr>
            <a:r>
              <a:rPr lang="en-US"/>
              <a:t>Finished product</a:t>
            </a:r>
            <a:endParaRPr/>
          </a:p>
          <a:p>
            <a:pPr indent="-469900" lvl="0" marL="508000" rtl="0" algn="l">
              <a:spcBef>
                <a:spcPts val="1000"/>
              </a:spcBef>
              <a:spcAft>
                <a:spcPts val="1000"/>
              </a:spcAft>
              <a:buClr>
                <a:srgbClr val="6A9448"/>
              </a:buClr>
              <a:buSzPts val="5200"/>
              <a:buAutoNum type="arabicPeriod"/>
            </a:pPr>
            <a:r>
              <a:rPr lang="en-US">
                <a:solidFill>
                  <a:schemeClr val="dk1"/>
                </a:solidFill>
              </a:rPr>
              <a:t>Following</a:t>
            </a:r>
            <a:r>
              <a:rPr lang="en-US">
                <a:solidFill>
                  <a:schemeClr val="dk1"/>
                </a:solidFill>
              </a:rPr>
              <a:t> your plan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idx="1" type="body"/>
          </p:nvPr>
        </p:nvSpPr>
        <p:spPr>
          <a:xfrm>
            <a:off x="551715" y="226996"/>
            <a:ext cx="11393370" cy="1587501"/>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6A9448"/>
              </a:buClr>
              <a:buSzPts val="6000"/>
              <a:buFont typeface="Open Sans"/>
              <a:buNone/>
            </a:pPr>
            <a:r>
              <a:rPr lang="en-US"/>
              <a:t>WHAT IS THIS PLAN?</a:t>
            </a:r>
            <a:endParaRPr/>
          </a:p>
        </p:txBody>
      </p:sp>
      <p:sp>
        <p:nvSpPr>
          <p:cNvPr id="118" name="Google Shape;118;p21"/>
          <p:cNvSpPr txBox="1"/>
          <p:nvPr>
            <p:ph idx="2" type="body"/>
          </p:nvPr>
        </p:nvSpPr>
        <p:spPr>
          <a:xfrm>
            <a:off x="551715" y="1948730"/>
            <a:ext cx="11393400" cy="5856000"/>
          </a:xfrm>
          <a:prstGeom prst="rect">
            <a:avLst/>
          </a:prstGeom>
          <a:noFill/>
          <a:ln>
            <a:noFill/>
          </a:ln>
        </p:spPr>
        <p:txBody>
          <a:bodyPr anchorCtr="0" anchor="t" bIns="50800" lIns="50800" spcFirstLastPara="1" rIns="50800" wrap="square" tIns="50800">
            <a:noAutofit/>
          </a:bodyPr>
          <a:lstStyle/>
          <a:p>
            <a:pPr indent="-508000" lvl="0" marL="508000" marR="0" rtl="0" algn="l">
              <a:lnSpc>
                <a:spcPct val="100000"/>
              </a:lnSpc>
              <a:spcBef>
                <a:spcPts val="0"/>
              </a:spcBef>
              <a:spcAft>
                <a:spcPts val="0"/>
              </a:spcAft>
              <a:buClr>
                <a:srgbClr val="6A9448"/>
              </a:buClr>
              <a:buSzPts val="5800"/>
              <a:buFont typeface="Open Sans"/>
              <a:buChar char="•"/>
            </a:pPr>
            <a:r>
              <a:rPr lang="en-US"/>
              <a:t>Specific goals </a:t>
            </a:r>
            <a:r>
              <a:rPr lang="en-US"/>
              <a:t>for membership growth</a:t>
            </a:r>
            <a:endParaRPr/>
          </a:p>
          <a:p>
            <a:pPr indent="-481965" lvl="1" marL="889000" marR="0" rtl="0" algn="l">
              <a:lnSpc>
                <a:spcPct val="100000"/>
              </a:lnSpc>
              <a:spcBef>
                <a:spcPts val="1000"/>
              </a:spcBef>
              <a:spcAft>
                <a:spcPts val="0"/>
              </a:spcAft>
              <a:buClr>
                <a:srgbClr val="6A9448"/>
              </a:buClr>
              <a:buSzPts val="3200"/>
              <a:buFont typeface="Open Sans"/>
              <a:buChar char="•"/>
            </a:pPr>
            <a:r>
              <a:rPr lang="en-US">
                <a:latin typeface="Open Sans"/>
                <a:ea typeface="Open Sans"/>
                <a:cs typeface="Open Sans"/>
                <a:sym typeface="Open Sans"/>
              </a:rPr>
              <a:t>Recruitment and retention</a:t>
            </a:r>
            <a:endParaRPr>
              <a:latin typeface="Open Sans"/>
              <a:ea typeface="Open Sans"/>
              <a:cs typeface="Open Sans"/>
              <a:sym typeface="Open Sans"/>
            </a:endParaRPr>
          </a:p>
          <a:p>
            <a:pPr indent="-508000" lvl="0" marL="508000" marR="0" rtl="0" algn="l">
              <a:lnSpc>
                <a:spcPct val="100000"/>
              </a:lnSpc>
              <a:spcBef>
                <a:spcPts val="1000"/>
              </a:spcBef>
              <a:spcAft>
                <a:spcPts val="0"/>
              </a:spcAft>
              <a:buClr>
                <a:srgbClr val="6A9448"/>
              </a:buClr>
              <a:buSzPts val="5800"/>
              <a:buFont typeface="Open Sans"/>
              <a:buChar char="•"/>
            </a:pPr>
            <a:r>
              <a:rPr lang="en-US"/>
              <a:t>Created BY and FOR your club</a:t>
            </a:r>
            <a:endParaRPr>
              <a:solidFill>
                <a:schemeClr val="dk1"/>
              </a:solidFill>
            </a:endParaRPr>
          </a:p>
          <a:p>
            <a:pPr indent="-508000" lvl="0" marL="508000" marR="0" rtl="0" algn="l">
              <a:lnSpc>
                <a:spcPct val="100000"/>
              </a:lnSpc>
              <a:spcBef>
                <a:spcPts val="1000"/>
              </a:spcBef>
              <a:spcAft>
                <a:spcPts val="1000"/>
              </a:spcAft>
              <a:buClr>
                <a:srgbClr val="6A9448"/>
              </a:buClr>
              <a:buSzPts val="5800"/>
              <a:buFont typeface="Open Sans"/>
              <a:buChar char="•"/>
            </a:pPr>
            <a:r>
              <a:rPr lang="en-US"/>
              <a:t>Actionable steps to achieve goals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idx="1" type="body"/>
          </p:nvPr>
        </p:nvSpPr>
        <p:spPr>
          <a:xfrm>
            <a:off x="551715" y="226996"/>
            <a:ext cx="11393400" cy="1587600"/>
          </a:xfrm>
          <a:prstGeom prst="rect">
            <a:avLst/>
          </a:prstGeom>
          <a:noFill/>
          <a:ln>
            <a:noFill/>
          </a:ln>
        </p:spPr>
        <p:txBody>
          <a:bodyPr anchorCtr="0" anchor="ctr"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lang="en-US"/>
              <a:t>WHY PLAN FOR GROWTH?</a:t>
            </a:r>
            <a:endParaRPr/>
          </a:p>
        </p:txBody>
      </p:sp>
      <p:sp>
        <p:nvSpPr>
          <p:cNvPr id="124" name="Google Shape;124;p22"/>
          <p:cNvSpPr txBox="1"/>
          <p:nvPr>
            <p:ph idx="2" type="body"/>
          </p:nvPr>
        </p:nvSpPr>
        <p:spPr>
          <a:xfrm>
            <a:off x="551715" y="1948730"/>
            <a:ext cx="11393400" cy="5856000"/>
          </a:xfrm>
          <a:prstGeom prst="rect">
            <a:avLst/>
          </a:prstGeom>
          <a:noFill/>
          <a:ln>
            <a:noFill/>
          </a:ln>
        </p:spPr>
        <p:txBody>
          <a:bodyPr anchorCtr="0" anchor="t" bIns="50800" lIns="50800" spcFirstLastPara="1" rIns="50800" wrap="square" tIns="50800">
            <a:noAutofit/>
          </a:bodyPr>
          <a:lstStyle/>
          <a:p>
            <a:pPr indent="-508000" lvl="0" marL="508000" marR="0" rtl="0" algn="l">
              <a:lnSpc>
                <a:spcPct val="100000"/>
              </a:lnSpc>
              <a:spcBef>
                <a:spcPts val="0"/>
              </a:spcBef>
              <a:spcAft>
                <a:spcPts val="0"/>
              </a:spcAft>
              <a:buClr>
                <a:srgbClr val="6A9448"/>
              </a:buClr>
              <a:buSzPts val="5800"/>
              <a:buFont typeface="Open Sans"/>
              <a:buChar char="•"/>
            </a:pPr>
            <a:r>
              <a:rPr lang="en-US"/>
              <a:t>More people = more impact</a:t>
            </a:r>
            <a:endParaRPr/>
          </a:p>
          <a:p>
            <a:pPr indent="-508000" lvl="0" marL="508000" marR="0" rtl="0" algn="l">
              <a:lnSpc>
                <a:spcPct val="100000"/>
              </a:lnSpc>
              <a:spcBef>
                <a:spcPts val="1000"/>
              </a:spcBef>
              <a:spcAft>
                <a:spcPts val="0"/>
              </a:spcAft>
              <a:buClr>
                <a:srgbClr val="6A9448"/>
              </a:buClr>
              <a:buSzPts val="5800"/>
              <a:buChar char="•"/>
            </a:pPr>
            <a:r>
              <a:rPr lang="en-US"/>
              <a:t>Be part of building a legacy for your club</a:t>
            </a:r>
            <a:endParaRPr/>
          </a:p>
          <a:p>
            <a:pPr indent="-508000" lvl="0" marL="508000" marR="0" rtl="0" algn="l">
              <a:lnSpc>
                <a:spcPct val="100000"/>
              </a:lnSpc>
              <a:spcBef>
                <a:spcPts val="1000"/>
              </a:spcBef>
              <a:spcAft>
                <a:spcPts val="0"/>
              </a:spcAft>
              <a:buClr>
                <a:srgbClr val="6A9448"/>
              </a:buClr>
              <a:buSzPts val="5800"/>
              <a:buChar char="•"/>
            </a:pPr>
            <a:r>
              <a:rPr lang="en-US"/>
              <a:t>Develop strategic planning skills</a:t>
            </a:r>
            <a:endParaRPr/>
          </a:p>
          <a:p>
            <a:pPr indent="-508000" lvl="0" marL="508000" marR="0" rtl="0" algn="l">
              <a:lnSpc>
                <a:spcPct val="100000"/>
              </a:lnSpc>
              <a:spcBef>
                <a:spcPts val="1000"/>
              </a:spcBef>
              <a:spcAft>
                <a:spcPts val="1000"/>
              </a:spcAft>
              <a:buClr>
                <a:srgbClr val="6A9448"/>
              </a:buClr>
              <a:buSzPts val="5800"/>
              <a:buChar char="•"/>
            </a:pPr>
            <a:r>
              <a:rPr lang="en-US"/>
              <a:t>Allow more people to have the experiences you have had!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idx="1" type="body"/>
          </p:nvPr>
        </p:nvSpPr>
        <p:spPr>
          <a:xfrm>
            <a:off x="551715" y="3752850"/>
            <a:ext cx="11393400" cy="15876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i="1" lang="en-US"/>
              <a:t>STEPS TO </a:t>
            </a:r>
            <a:endParaRPr i="1"/>
          </a:p>
          <a:p>
            <a:pPr indent="0" lvl="0" marL="0" rtl="0" algn="ctr">
              <a:spcBef>
                <a:spcPts val="0"/>
              </a:spcBef>
              <a:spcAft>
                <a:spcPts val="0"/>
              </a:spcAft>
              <a:buNone/>
            </a:pPr>
            <a:r>
              <a:rPr lang="en-US"/>
              <a:t>CREATING A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551715" y="226996"/>
            <a:ext cx="11393400" cy="1587600"/>
          </a:xfrm>
          <a:prstGeom prst="rect">
            <a:avLst/>
          </a:prstGeom>
          <a:noFill/>
          <a:ln>
            <a:noFill/>
          </a:ln>
        </p:spPr>
        <p:txBody>
          <a:bodyPr anchorCtr="0" anchor="ctr"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lang="en-US"/>
              <a:t>COLLABORATE</a:t>
            </a:r>
            <a:endParaRPr/>
          </a:p>
        </p:txBody>
      </p:sp>
      <p:sp>
        <p:nvSpPr>
          <p:cNvPr id="135" name="Google Shape;135;p24"/>
          <p:cNvSpPr txBox="1"/>
          <p:nvPr>
            <p:ph idx="2" type="body"/>
          </p:nvPr>
        </p:nvSpPr>
        <p:spPr>
          <a:xfrm>
            <a:off x="551726" y="1948725"/>
            <a:ext cx="11978700" cy="5856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b="1" i="1" lang="en-US"/>
              <a:t>Teamwork is the key to success.</a:t>
            </a:r>
            <a:endParaRPr b="1" i="1"/>
          </a:p>
          <a:p>
            <a:pPr indent="-508000" lvl="0" marL="508000" marR="0" rtl="0" algn="l">
              <a:lnSpc>
                <a:spcPct val="100000"/>
              </a:lnSpc>
              <a:spcBef>
                <a:spcPts val="1000"/>
              </a:spcBef>
              <a:spcAft>
                <a:spcPts val="0"/>
              </a:spcAft>
              <a:buClr>
                <a:srgbClr val="6A9448"/>
              </a:buClr>
              <a:buSzPts val="5800"/>
              <a:buChar char="•"/>
            </a:pPr>
            <a:r>
              <a:rPr lang="en-US"/>
              <a:t>Invite multiple perspectives to the process</a:t>
            </a:r>
            <a:endParaRPr/>
          </a:p>
          <a:p>
            <a:pPr indent="-508000" lvl="0" marL="508000" marR="0" rtl="0" algn="l">
              <a:lnSpc>
                <a:spcPct val="100000"/>
              </a:lnSpc>
              <a:spcBef>
                <a:spcPts val="1000"/>
              </a:spcBef>
              <a:spcAft>
                <a:spcPts val="1000"/>
              </a:spcAft>
              <a:buClr>
                <a:srgbClr val="6A9448"/>
              </a:buClr>
              <a:buSzPts val="5800"/>
              <a:buChar char="•"/>
            </a:pPr>
            <a:r>
              <a:rPr lang="en-US"/>
              <a:t>Ideal: planned by the outgoing and incoming officers during the transitionary period leading up to April 1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551715" y="226996"/>
            <a:ext cx="11393400" cy="1587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REVIEW</a:t>
            </a:r>
            <a:endParaRPr/>
          </a:p>
        </p:txBody>
      </p:sp>
      <p:sp>
        <p:nvSpPr>
          <p:cNvPr id="141" name="Google Shape;141;p25"/>
          <p:cNvSpPr txBox="1"/>
          <p:nvPr>
            <p:ph idx="2" type="body"/>
          </p:nvPr>
        </p:nvSpPr>
        <p:spPr>
          <a:xfrm>
            <a:off x="551725" y="1948725"/>
            <a:ext cx="12579300" cy="5856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b="1" i="1" lang="en-US"/>
              <a:t>The present circumstances don’t exist in a </a:t>
            </a:r>
            <a:r>
              <a:rPr b="1" i="1" lang="en-US"/>
              <a:t>vacuum</a:t>
            </a:r>
            <a:r>
              <a:rPr b="1" i="1" lang="en-US"/>
              <a:t>. </a:t>
            </a:r>
            <a:endParaRPr b="1" i="1"/>
          </a:p>
          <a:p>
            <a:pPr indent="-508000" lvl="0" marL="508000" marR="0" rtl="0" algn="l">
              <a:lnSpc>
                <a:spcPct val="100000"/>
              </a:lnSpc>
              <a:spcBef>
                <a:spcPts val="1000"/>
              </a:spcBef>
              <a:spcAft>
                <a:spcPts val="0"/>
              </a:spcAft>
              <a:buClr>
                <a:srgbClr val="6A9448"/>
              </a:buClr>
              <a:buSzPts val="5800"/>
              <a:buChar char="•"/>
            </a:pPr>
            <a:r>
              <a:rPr lang="en-US"/>
              <a:t>How many paid / active members did your club have last year? The year(s) before?</a:t>
            </a:r>
            <a:endParaRPr/>
          </a:p>
          <a:p>
            <a:pPr indent="-508000" lvl="0" marL="508000" marR="0" rtl="0" algn="l">
              <a:lnSpc>
                <a:spcPct val="100000"/>
              </a:lnSpc>
              <a:spcBef>
                <a:spcPts val="1000"/>
              </a:spcBef>
              <a:spcAft>
                <a:spcPts val="0"/>
              </a:spcAft>
              <a:buClr>
                <a:srgbClr val="6A9448"/>
              </a:buClr>
              <a:buSzPts val="5800"/>
              <a:buChar char="•"/>
            </a:pPr>
            <a:r>
              <a:rPr lang="en-US"/>
              <a:t>Has your club been losing members, staying steady in membership, or growing?</a:t>
            </a:r>
            <a:endParaRPr/>
          </a:p>
          <a:p>
            <a:pPr indent="-508000" lvl="0" marL="508000" marR="0" rtl="0" algn="l">
              <a:lnSpc>
                <a:spcPct val="100000"/>
              </a:lnSpc>
              <a:spcBef>
                <a:spcPts val="1000"/>
              </a:spcBef>
              <a:spcAft>
                <a:spcPts val="0"/>
              </a:spcAft>
              <a:buClr>
                <a:srgbClr val="6A9448"/>
              </a:buClr>
              <a:buSzPts val="5800"/>
              <a:buChar char="•"/>
            </a:pPr>
            <a:r>
              <a:rPr lang="en-US"/>
              <a:t>Are there more new members or returners?</a:t>
            </a:r>
            <a:endParaRPr/>
          </a:p>
          <a:p>
            <a:pPr indent="-508000" lvl="0" marL="508000" marR="0" rtl="0" algn="l">
              <a:lnSpc>
                <a:spcPct val="100000"/>
              </a:lnSpc>
              <a:spcBef>
                <a:spcPts val="1000"/>
              </a:spcBef>
              <a:spcAft>
                <a:spcPts val="1000"/>
              </a:spcAft>
              <a:buClr>
                <a:srgbClr val="6A9448"/>
              </a:buClr>
              <a:buSzPts val="5800"/>
              <a:buChar char="•"/>
            </a:pPr>
            <a:r>
              <a:rPr lang="en-US"/>
              <a:t>What has your club been doing (if anything) to actively recruit and retain new members?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idx="1" type="body"/>
          </p:nvPr>
        </p:nvSpPr>
        <p:spPr>
          <a:xfrm>
            <a:off x="551715" y="226996"/>
            <a:ext cx="11393400" cy="1587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CREATE A GOAL</a:t>
            </a:r>
            <a:endParaRPr/>
          </a:p>
        </p:txBody>
      </p:sp>
      <p:sp>
        <p:nvSpPr>
          <p:cNvPr id="147" name="Google Shape;147;p26"/>
          <p:cNvSpPr txBox="1"/>
          <p:nvPr>
            <p:ph idx="2" type="body"/>
          </p:nvPr>
        </p:nvSpPr>
        <p:spPr>
          <a:xfrm>
            <a:off x="551725" y="1948725"/>
            <a:ext cx="11652300" cy="5856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b="1" i="1" lang="en-US"/>
              <a:t>You need a goal to give your plan direction.</a:t>
            </a:r>
            <a:endParaRPr b="1" i="1"/>
          </a:p>
          <a:p>
            <a:pPr indent="-508000" lvl="0" marL="508000" marR="0" rtl="0" algn="l">
              <a:lnSpc>
                <a:spcPct val="100000"/>
              </a:lnSpc>
              <a:spcBef>
                <a:spcPts val="1000"/>
              </a:spcBef>
              <a:spcAft>
                <a:spcPts val="0"/>
              </a:spcAft>
              <a:buClr>
                <a:srgbClr val="6A9448"/>
              </a:buClr>
              <a:buSzPts val="5800"/>
              <a:buChar char="•"/>
            </a:pPr>
            <a:r>
              <a:rPr lang="en-US"/>
              <a:t>Consider club’s context / history</a:t>
            </a:r>
            <a:endParaRPr/>
          </a:p>
          <a:p>
            <a:pPr indent="-508000" lvl="0" marL="508000" marR="0" rtl="0" algn="l">
              <a:lnSpc>
                <a:spcPct val="100000"/>
              </a:lnSpc>
              <a:spcBef>
                <a:spcPts val="1000"/>
              </a:spcBef>
              <a:spcAft>
                <a:spcPts val="0"/>
              </a:spcAft>
              <a:buClr>
                <a:srgbClr val="6A9448"/>
              </a:buClr>
              <a:buSzPts val="5800"/>
              <a:buChar char="•"/>
            </a:pPr>
            <a:r>
              <a:rPr lang="en-US"/>
              <a:t>What is realistic in terms of net growth?</a:t>
            </a:r>
            <a:endParaRPr/>
          </a:p>
          <a:p>
            <a:pPr indent="-481965" lvl="1" marL="889000" rtl="0" algn="l">
              <a:lnSpc>
                <a:spcPct val="115000"/>
              </a:lnSpc>
              <a:spcBef>
                <a:spcPts val="1000"/>
              </a:spcBef>
              <a:spcAft>
                <a:spcPts val="0"/>
              </a:spcAft>
              <a:buClr>
                <a:srgbClr val="6A9448"/>
              </a:buClr>
              <a:buSzPts val="3200"/>
              <a:buFont typeface="Open Sans"/>
              <a:buChar char="•"/>
            </a:pPr>
            <a:r>
              <a:rPr lang="en-US">
                <a:solidFill>
                  <a:schemeClr val="dk1"/>
                </a:solidFill>
                <a:latin typeface="Open Sans"/>
                <a:ea typeface="Open Sans"/>
                <a:cs typeface="Open Sans"/>
                <a:sym typeface="Open Sans"/>
              </a:rPr>
              <a:t>Ex: If you lost three members last year, you need four new members to be at a NET growth of one member</a:t>
            </a:r>
            <a:endParaRPr/>
          </a:p>
          <a:p>
            <a:pPr indent="-508000" lvl="0" marL="508000" marR="0" rtl="0" algn="l">
              <a:lnSpc>
                <a:spcPct val="100000"/>
              </a:lnSpc>
              <a:spcBef>
                <a:spcPts val="0"/>
              </a:spcBef>
              <a:spcAft>
                <a:spcPts val="0"/>
              </a:spcAft>
              <a:buClr>
                <a:srgbClr val="6A9448"/>
              </a:buClr>
              <a:buSzPts val="5800"/>
              <a:buChar char="•"/>
            </a:pPr>
            <a:r>
              <a:rPr lang="en-US"/>
              <a:t>Goal can be ambitious, but must be achievable </a:t>
            </a:r>
            <a:endParaRPr/>
          </a:p>
          <a:p>
            <a:pPr indent="-508000" lvl="0" marL="508000" marR="0" rtl="0" algn="l">
              <a:lnSpc>
                <a:spcPct val="100000"/>
              </a:lnSpc>
              <a:spcBef>
                <a:spcPts val="1000"/>
              </a:spcBef>
              <a:spcAft>
                <a:spcPts val="1000"/>
              </a:spcAft>
              <a:buClr>
                <a:srgbClr val="6A9448"/>
              </a:buClr>
              <a:buSzPts val="5800"/>
              <a:buChar char="•"/>
            </a:pPr>
            <a:r>
              <a:rPr lang="en-US"/>
              <a:t>Clearly state goal at beginning of plan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idx="1" type="body"/>
          </p:nvPr>
        </p:nvSpPr>
        <p:spPr>
          <a:xfrm>
            <a:off x="551715" y="226996"/>
            <a:ext cx="11393400" cy="15876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lang="en-US"/>
              <a:t>ACTION STEPS: RECRUIT</a:t>
            </a:r>
            <a:endParaRPr/>
          </a:p>
        </p:txBody>
      </p:sp>
      <p:sp>
        <p:nvSpPr>
          <p:cNvPr id="153" name="Google Shape;153;p27"/>
          <p:cNvSpPr txBox="1"/>
          <p:nvPr>
            <p:ph idx="2" type="body"/>
          </p:nvPr>
        </p:nvSpPr>
        <p:spPr>
          <a:xfrm>
            <a:off x="551715" y="1948730"/>
            <a:ext cx="11393400" cy="5856000"/>
          </a:xfrm>
          <a:prstGeom prst="rect">
            <a:avLst/>
          </a:prstGeom>
        </p:spPr>
        <p:txBody>
          <a:bodyPr anchorCtr="0" anchor="t" bIns="50800" lIns="50800" spcFirstLastPara="1" rIns="50800" wrap="square" tIns="50800">
            <a:noAutofit/>
          </a:bodyPr>
          <a:lstStyle/>
          <a:p>
            <a:pPr indent="0" lvl="0" marL="0" rtl="0" algn="l">
              <a:spcBef>
                <a:spcPts val="0"/>
              </a:spcBef>
              <a:spcAft>
                <a:spcPts val="0"/>
              </a:spcAft>
              <a:buNone/>
            </a:pPr>
            <a:r>
              <a:rPr b="1" i="1" lang="en-US"/>
              <a:t>You need to bring people through the door.</a:t>
            </a:r>
            <a:endParaRPr b="1" i="1"/>
          </a:p>
          <a:p>
            <a:pPr indent="-482600" lvl="0" marL="457200" rtl="0" algn="l">
              <a:spcBef>
                <a:spcPts val="1000"/>
              </a:spcBef>
              <a:spcAft>
                <a:spcPts val="0"/>
              </a:spcAft>
              <a:buClr>
                <a:srgbClr val="6A9448"/>
              </a:buClr>
              <a:buSzPts val="4000"/>
              <a:buChar char="●"/>
            </a:pPr>
            <a:r>
              <a:rPr lang="en-US"/>
              <a:t>How often will you “table” or pass out flyers per month?</a:t>
            </a:r>
            <a:endParaRPr/>
          </a:p>
          <a:p>
            <a:pPr indent="-482600" lvl="0" marL="457200" rtl="0" algn="l">
              <a:spcBef>
                <a:spcPts val="1000"/>
              </a:spcBef>
              <a:spcAft>
                <a:spcPts val="0"/>
              </a:spcAft>
              <a:buClr>
                <a:srgbClr val="6A9448"/>
              </a:buClr>
              <a:buSzPts val="4000"/>
              <a:buChar char="●"/>
            </a:pPr>
            <a:r>
              <a:rPr lang="en-US"/>
              <a:t>Who will follow up with people who express interest, and how?</a:t>
            </a:r>
            <a:endParaRPr/>
          </a:p>
          <a:p>
            <a:pPr indent="-482600" lvl="0" marL="457200" rtl="0" algn="l">
              <a:spcBef>
                <a:spcPts val="1000"/>
              </a:spcBef>
              <a:spcAft>
                <a:spcPts val="0"/>
              </a:spcAft>
              <a:buClr>
                <a:srgbClr val="6A9448"/>
              </a:buClr>
              <a:buSzPts val="4000"/>
              <a:buChar char="●"/>
            </a:pPr>
            <a:r>
              <a:rPr lang="en-US"/>
              <a:t>Will members be educated on recruitment tips during meetings?</a:t>
            </a:r>
            <a:endParaRPr/>
          </a:p>
          <a:p>
            <a:pPr indent="-482600" lvl="0" marL="457200" rtl="0" algn="l">
              <a:spcBef>
                <a:spcPts val="1000"/>
              </a:spcBef>
              <a:spcAft>
                <a:spcPts val="1000"/>
              </a:spcAft>
              <a:buClr>
                <a:srgbClr val="6A9448"/>
              </a:buClr>
              <a:buSzPts val="4000"/>
              <a:buChar char="●"/>
            </a:pPr>
            <a:r>
              <a:rPr lang="en-US"/>
              <a:t>Who will be the point person(s) in planning and implementing these initiatives?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285384451FF942B2EC312DC6840CA8" ma:contentTypeVersion="11" ma:contentTypeDescription="Create a new document." ma:contentTypeScope="" ma:versionID="56d1857d38928eb916114bbb5a1eccda">
  <xsd:schema xmlns:xsd="http://www.w3.org/2001/XMLSchema" xmlns:xs="http://www.w3.org/2001/XMLSchema" xmlns:p="http://schemas.microsoft.com/office/2006/metadata/properties" xmlns:ns2="e9f0b90f-65a9-44f5-aec7-bed71eefe368" xmlns:ns3="09ff7483-48e9-4a03-a1eb-3d9b24429378" targetNamespace="http://schemas.microsoft.com/office/2006/metadata/properties" ma:root="true" ma:fieldsID="ae04f87988a1aec7469b59f96efdf9bc" ns2:_="" ns3:_="">
    <xsd:import namespace="e9f0b90f-65a9-44f5-aec7-bed71eefe368"/>
    <xsd:import namespace="09ff7483-48e9-4a03-a1eb-3d9b24429378"/>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0b90f-65a9-44f5-aec7-bed71eefe36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ff7483-48e9-4a03-a1eb-3d9b2442937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6EEC41-E60A-4EA7-89B7-2ADED14BB5F9}"/>
</file>

<file path=customXml/itemProps2.xml><?xml version="1.0" encoding="utf-8"?>
<ds:datastoreItem xmlns:ds="http://schemas.openxmlformats.org/officeDocument/2006/customXml" ds:itemID="{3C78A3C2-FFD3-4780-A68A-1B1FCFDCD2EB}"/>
</file>

<file path=customXml/itemProps3.xml><?xml version="1.0" encoding="utf-8"?>
<ds:datastoreItem xmlns:ds="http://schemas.openxmlformats.org/officeDocument/2006/customXml" ds:itemID="{4320BAD1-7CD7-4D15-BE89-392CA0BDD3C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0x01010012285384451FF942B2EC312DC6840CA8</vt:lpwstr>
  </property>
</Properties>
</file>