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9753600" cx="13004800"/>
  <p:notesSz cx="6858000" cy="9144000"/>
  <p:embeddedFontLst>
    <p:embeddedFont>
      <p:font typeface="Helvetica Neue"/>
      <p:regular r:id="rId18"/>
      <p:bold r:id="rId19"/>
      <p:italic r:id="rId20"/>
      <p:boldItalic r:id="rId21"/>
    </p:embeddedFont>
    <p:embeddedFont>
      <p:font typeface="Helvetica Neue Light"/>
      <p:regular r:id="rId22"/>
      <p:bold r:id="rId23"/>
      <p:italic r:id="rId24"/>
      <p:boldItalic r:id="rId25"/>
    </p:embeddedFont>
    <p:embeddedFont>
      <p:font typeface="Open Sans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30" roundtripDataSignature="AMtx7mgTI7omUQTRPXXUkdgBxhUbQvIY5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HelveticaNeue-italic.fntdata"/><Relationship Id="rId22" Type="http://schemas.openxmlformats.org/officeDocument/2006/relationships/font" Target="fonts/HelveticaNeueLight-regular.fntdata"/><Relationship Id="rId21" Type="http://schemas.openxmlformats.org/officeDocument/2006/relationships/font" Target="fonts/HelveticaNeue-boldItalic.fntdata"/><Relationship Id="rId24" Type="http://schemas.openxmlformats.org/officeDocument/2006/relationships/font" Target="fonts/HelveticaNeueLight-italic.fntdata"/><Relationship Id="rId23" Type="http://schemas.openxmlformats.org/officeDocument/2006/relationships/font" Target="fonts/HelveticaNeueLight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OpenSans-regular.fntdata"/><Relationship Id="rId25" Type="http://schemas.openxmlformats.org/officeDocument/2006/relationships/font" Target="fonts/HelveticaNeueLight-boldItalic.fntdata"/><Relationship Id="rId28" Type="http://schemas.openxmlformats.org/officeDocument/2006/relationships/font" Target="fonts/OpenSans-italic.fntdata"/><Relationship Id="rId27" Type="http://schemas.openxmlformats.org/officeDocument/2006/relationships/font" Target="fonts/OpenSans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OpenSans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0" Type="http://customschemas.google.com/relationships/presentationmetadata" Target="meta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font" Target="fonts/HelveticaNeue-bold.fntdata"/><Relationship Id="rId18" Type="http://schemas.openxmlformats.org/officeDocument/2006/relationships/font" Target="fonts/HelveticaNeue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a40d8e8043_1_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a40d8e8043_1_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Use this time to introduce yourself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a40d8e8043_1_7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a40d8e8043_1_7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■ [Replace club and district events with the names of your actual events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and include any relevant details, as applicable.]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■ Our club has a number of signature events, including [fill in].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■ DCON is where we elect the new district board, train new club officers,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and celebrate another successful CKI year.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■ CKIx is a four-day event held in June or July where the new international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board is elected and new bylaws are voted on. A great way to meet CKI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members from across the globe.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■ CKI also hosts a number of skill-building virtual workshops throughout the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year. Past examples have included an Excel certification workshop and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resume-building and interview tips sessions.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a40d8e8043_1_8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a40d8e8043_1_8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■ The fraternity was Kappa Iota Phi, and the “Circle K House” was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established with support of the Kiwanis Club of Pullman, Washington.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■ When delegates of the 1971 international convention voted to allow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women to join the organization, they experienced significant resistance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from Kiwanis leadership. It was finally approved by the Kiwanis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International Board — who approve all changes to CKI policy — after two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years of debate.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a40d8e8043_1_9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a40d8e8043_1_9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a40d8e8043_1_9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a40d8e8043_1_9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a40d8e8043_1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a40d8e8043_1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Use this time to involve the audience. Ask them WHY they joined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CKI. What are they looking to find in CKI? Share why you joined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and stayed to energize the conversation — the more personal, the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better. New members will be able to project their future selves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onto you, to see what life-changing experiences are possible if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they stay in CKI.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a40d8e8043_1_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a40d8e8043_1_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■ CKI was built around the three tenets of service, leadership and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fellowship. Taken together, this means we serve our local and global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communities while developing our leadership skills and making lifelong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connections.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■ Service is what draws many passionate people to our organization. Think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about the difference that each member makes through CKI, then multiply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that impact by thousands of members in 400+ clubs in 18 countries. Our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impact is huge!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■ There are three levels of involvement in CKI — club, district and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international. We will talk more about these in a moment, but the most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important thing to know is EVERY member of CKI is a leader.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■ Many people in CKI say that they “came for the service, but stayed for the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fellowship/friends.”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■ What is your favorite tenet?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a40d8e8043_1_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a40d8e8043_1_1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Live to serve, love to serve is our motto because at our core we are 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community service and civic organization. We gain a lot in terms of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professional development and friendships, but service and our desire to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better our community is what brings us together.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a40d8e8043_1_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a40d8e8043_1_2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■ We are sponsored by Kiwanis International, whose mission is to serve the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children of the world. There are branches of Kiwanis for every stage of life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— shown here — which we will explore in another session. For now,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know that CKI is the collegiate branch.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■ [If you wish to go in-depth here] There is a branch of Kiwanis for every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age group. K-Kids is for those who are elementary school-aged; Builder’s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Club is typically for those who are in middle school; Key Club is for high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school youth; and Aktion Club is for adults with developmental disabilities.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It is the world’s only service group for adults with different abilities.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Kiwanis International is for adults older than 18.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■ CKI, again, is the college branch!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■ We will talk more about these branches and how we engage with them in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a later session!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a40d8e8043_1_4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a40d8e8043_1_4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■ There are three levels to the structure of CKI.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● It all begins at the club level where members are the most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important factor. Each club is administered by an executive board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and, at times, committee chairs. They facilitate events, meetings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and manage club finances.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● The district level is a collection of clubs within a wide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geographical region. In many districts, this is broken up further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into divisions. Clubs and/or divisions are supported by district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officers, which include lieutenant governors, at times committee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chairs, and district equivalents to an executive board, led by 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district governor. They support club functions and facilitate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events/conventions to connect your club to others.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● Finally, the Circle K International Board and international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committees represent the international level, which oversees,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supports and connects all of our clubs and districts. On the CKI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Board, each international trustee oversees a group of districts; the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international vice president oversees committees; and the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international president sets the vision for the organization. Any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member can serve on an international committee and contribute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directly to molding this vision for all members.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■ Take a moment to introduce yourself and the rest of your club’s board if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you haven’t already. If you have any open positions, you can highlight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them here.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■ Anyone can serve in any role with the right dedication and motivation to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learn new skills! There are roles which can be easily tied to (although are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not limited to) specific majors or careers. Finance, business = treasurer.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Communications, journalism, design = editor. Administrative = secretary.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Organizational leadership/nonprofit management = club president, district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governor or international president.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a40d8e8043_1_5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a40d8e8043_1_5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Dues allow CKI to function, providing a source by which opportunities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from the club, district and international level may be offered. We will now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dive into what those look like!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a40d8e8043_1_5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a40d8e8043_1_5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■ We have explored the leadership opportunities at length — regardless of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title, every member in CKI is a leader given the chance to develop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themselves. CKI offers tools to tie your experiences to your resume.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■ Leadership development conferences refer to district conferences and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CKIx (international convention), as well as high-level training offered to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officers in the organization.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■ You are eligible for discounts at Office Max, Office Depot and Hilton.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There are additional discounts that can be found on the website.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■ You will be exposed to leaders of different organizations in your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community and beyond. Any Kiwanis family branch is a respected civil-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society institution.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■ There are three scholarship opportunities offered by international each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year. Share any district and club scholarships here, too!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a40d8e8043_1_6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a40d8e8043_1_6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■ Intangible benefits cannot be held physically, but they really set the CKI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experience apart.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■ College is among the most pivotal times in a person’s life. Surround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yourself with friends — a family — who has passions and a drive similar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to your own.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■ The core of CKI is service, which means you can make an impact through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countless service opportunities all year. Name some projects from your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club!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■ CKI alumni and Kiwanis members would love to take you under their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wing. Who else has this kind of support system?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■ CKI is one of few organizations on campus that will take you beyond your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local community. Meet people from all around the world, in-person and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virtually at events throughout the year.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■ Each club has their own quirks that make them special. Make sure your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new members know what yours are!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- Left" showMasterSp="0" type="title">
  <p:cSld name="TITLE">
    <p:bg>
      <p:bgPr>
        <a:solidFill>
          <a:srgbClr val="003D79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9"/>
          <p:cNvSpPr txBox="1"/>
          <p:nvPr>
            <p:ph idx="1" type="body"/>
          </p:nvPr>
        </p:nvSpPr>
        <p:spPr>
          <a:xfrm>
            <a:off x="551715" y="3752850"/>
            <a:ext cx="11393370" cy="158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0"/>
              <a:buFont typeface="Open Sans"/>
              <a:buNone/>
              <a:defRPr b="1" sz="9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94335" lvl="1" marL="9144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3pPr>
            <a:lvl4pPr indent="-394335" lvl="3" marL="18288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4pPr>
            <a:lvl5pPr indent="-394335" lvl="4" marL="22860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5pPr>
            <a:lvl6pPr indent="-394335" lvl="5" marL="27432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12" name="Google Shape;12;p19"/>
          <p:cNvSpPr txBox="1"/>
          <p:nvPr>
            <p:ph idx="2" type="body"/>
          </p:nvPr>
        </p:nvSpPr>
        <p:spPr>
          <a:xfrm>
            <a:off x="551715" y="5200650"/>
            <a:ext cx="11393370" cy="1092516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Open Sans"/>
              <a:buNone/>
              <a:defRPr b="1" sz="4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94335" lvl="1" marL="9144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3pPr>
            <a:lvl4pPr indent="-394335" lvl="3" marL="18288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4pPr>
            <a:lvl5pPr indent="-394335" lvl="4" marL="22860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5pPr>
            <a:lvl6pPr indent="-394335" lvl="5" marL="27432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pic>
        <p:nvPicPr>
          <p:cNvPr descr="logo_CKI_wordmark_ white_oneline_PNG.png" id="13" name="Google Shape;13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51715" y="8612518"/>
            <a:ext cx="3016251" cy="76200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9"/>
          <p:cNvSpPr/>
          <p:nvPr/>
        </p:nvSpPr>
        <p:spPr>
          <a:xfrm>
            <a:off x="0" y="0"/>
            <a:ext cx="127001" cy="9753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" name="Google Shape;15;p19"/>
          <p:cNvSpPr txBox="1"/>
          <p:nvPr>
            <p:ph idx="3" type="body"/>
          </p:nvPr>
        </p:nvSpPr>
        <p:spPr>
          <a:xfrm>
            <a:off x="551715" y="2622234"/>
            <a:ext cx="11393370" cy="1092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Open Sans"/>
              <a:buNone/>
              <a:defRPr b="1" sz="4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94335" lvl="1" marL="9144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3pPr>
            <a:lvl4pPr indent="-394335" lvl="3" marL="18288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4pPr>
            <a:lvl5pPr indent="-394335" lvl="4" marL="22860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5pPr>
            <a:lvl6pPr indent="-394335" lvl="5" marL="27432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16" name="Google Shape;16;p19"/>
          <p:cNvSpPr txBox="1"/>
          <p:nvPr>
            <p:ph idx="12" type="sldNum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 Image - White" showMasterSp="0">
  <p:cSld name="Full Image - White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8"/>
          <p:cNvSpPr/>
          <p:nvPr>
            <p:ph idx="2" type="pic"/>
          </p:nvPr>
        </p:nvSpPr>
        <p:spPr>
          <a:xfrm>
            <a:off x="0" y="0"/>
            <a:ext cx="13004800" cy="9753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75" name="Google Shape;75;p28"/>
          <p:cNvSpPr/>
          <p:nvPr/>
        </p:nvSpPr>
        <p:spPr>
          <a:xfrm>
            <a:off x="0" y="0"/>
            <a:ext cx="127001" cy="9753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6" name="Google Shape;76;p28"/>
          <p:cNvSpPr txBox="1"/>
          <p:nvPr>
            <p:ph idx="12" type="sldNum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 Image - Colour">
  <p:cSld name="Full Image - Colour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9"/>
          <p:cNvSpPr/>
          <p:nvPr>
            <p:ph idx="2" type="pic"/>
          </p:nvPr>
        </p:nvSpPr>
        <p:spPr>
          <a:xfrm>
            <a:off x="0" y="0"/>
            <a:ext cx="13004800" cy="9753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79" name="Google Shape;79;p29"/>
          <p:cNvSpPr txBox="1"/>
          <p:nvPr>
            <p:ph idx="12" type="sldNum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gline" showMasterSp="0">
  <p:cSld name="Tagline">
    <p:bg>
      <p:bgPr>
        <a:solidFill>
          <a:srgbClr val="003D79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0"/>
          <p:cNvSpPr/>
          <p:nvPr/>
        </p:nvSpPr>
        <p:spPr>
          <a:xfrm>
            <a:off x="0" y="0"/>
            <a:ext cx="127001" cy="9753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graphic_CKI_WorldsLargest_PMSBlack.png" id="82" name="Google Shape;82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69062" y="1562924"/>
            <a:ext cx="9066676" cy="6627752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30"/>
          <p:cNvSpPr txBox="1"/>
          <p:nvPr>
            <p:ph idx="12" type="sldNum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- Seal" showMasterSp="0">
  <p:cSld name="Title - Seal">
    <p:bg>
      <p:bgPr>
        <a:solidFill>
          <a:srgbClr val="003D79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1"/>
          <p:cNvSpPr/>
          <p:nvPr/>
        </p:nvSpPr>
        <p:spPr>
          <a:xfrm>
            <a:off x="0" y="0"/>
            <a:ext cx="127001" cy="9753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CKI SEAL REV.png" id="86" name="Google Shape;86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600000">
            <a:off x="8138148" y="4984506"/>
            <a:ext cx="5776637" cy="5737548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31"/>
          <p:cNvSpPr txBox="1"/>
          <p:nvPr>
            <p:ph idx="1" type="body"/>
          </p:nvPr>
        </p:nvSpPr>
        <p:spPr>
          <a:xfrm>
            <a:off x="551715" y="3752850"/>
            <a:ext cx="11393370" cy="158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0"/>
              <a:buFont typeface="Open Sans"/>
              <a:buNone/>
              <a:defRPr b="1" sz="9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94335" lvl="1" marL="9144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3pPr>
            <a:lvl4pPr indent="-394335" lvl="3" marL="18288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4pPr>
            <a:lvl5pPr indent="-394335" lvl="4" marL="22860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5pPr>
            <a:lvl6pPr indent="-394335" lvl="5" marL="27432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88" name="Google Shape;88;p31"/>
          <p:cNvSpPr txBox="1"/>
          <p:nvPr>
            <p:ph idx="2" type="body"/>
          </p:nvPr>
        </p:nvSpPr>
        <p:spPr>
          <a:xfrm>
            <a:off x="551715" y="5200650"/>
            <a:ext cx="11393370" cy="1092516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Open Sans"/>
              <a:buNone/>
              <a:defRPr b="1" sz="4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94335" lvl="1" marL="9144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3pPr>
            <a:lvl4pPr indent="-394335" lvl="3" marL="18288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4pPr>
            <a:lvl5pPr indent="-394335" lvl="4" marL="22860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5pPr>
            <a:lvl6pPr indent="-394335" lvl="5" marL="27432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89" name="Google Shape;89;p31"/>
          <p:cNvSpPr txBox="1"/>
          <p:nvPr>
            <p:ph idx="3" type="body"/>
          </p:nvPr>
        </p:nvSpPr>
        <p:spPr>
          <a:xfrm>
            <a:off x="551715" y="2622234"/>
            <a:ext cx="11393370" cy="1092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Open Sans"/>
              <a:buNone/>
              <a:defRPr b="1" sz="4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94335" lvl="1" marL="9144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3pPr>
            <a:lvl4pPr indent="-394335" lvl="3" marL="18288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4pPr>
            <a:lvl5pPr indent="-394335" lvl="4" marL="22860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5pPr>
            <a:lvl6pPr indent="-394335" lvl="5" marL="27432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90" name="Google Shape;90;p31"/>
          <p:cNvSpPr txBox="1"/>
          <p:nvPr>
            <p:ph idx="12" type="sldNum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hite - Stripe">
  <p:cSld name="White - Stripe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2"/>
          <p:cNvSpPr txBox="1"/>
          <p:nvPr>
            <p:ph idx="12" type="sldNum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lour - Stripe" showMasterSp="0">
  <p:cSld name="Colour - Stripe">
    <p:bg>
      <p:bgPr>
        <a:solidFill>
          <a:srgbClr val="003D79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3"/>
          <p:cNvSpPr/>
          <p:nvPr/>
        </p:nvSpPr>
        <p:spPr>
          <a:xfrm>
            <a:off x="0" y="0"/>
            <a:ext cx="127001" cy="9753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5" name="Google Shape;95;p33"/>
          <p:cNvSpPr txBox="1"/>
          <p:nvPr>
            <p:ph idx="12" type="sldNum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hite - Blank" showMasterSp="0">
  <p:cSld name="White - Blank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4"/>
          <p:cNvSpPr txBox="1"/>
          <p:nvPr>
            <p:ph idx="12" type="sldNum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lour - Blank" showMasterSp="0">
  <p:cSld name="Colour - Blank">
    <p:bg>
      <p:bgPr>
        <a:solidFill>
          <a:srgbClr val="003D79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5"/>
          <p:cNvSpPr txBox="1"/>
          <p:nvPr>
            <p:ph idx="12" type="sldNum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- Center" showMasterSp="0" type="tx">
  <p:cSld name="TITLE_AND_BODY">
    <p:bg>
      <p:bgPr>
        <a:solidFill>
          <a:srgbClr val="003D79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0"/>
          <p:cNvSpPr txBox="1"/>
          <p:nvPr>
            <p:ph idx="1" type="body"/>
          </p:nvPr>
        </p:nvSpPr>
        <p:spPr>
          <a:xfrm>
            <a:off x="551715" y="3752850"/>
            <a:ext cx="11393370" cy="158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0"/>
              <a:buFont typeface="Open Sans"/>
              <a:buNone/>
              <a:defRPr b="1" sz="9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94335" lvl="1" marL="9144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3pPr>
            <a:lvl4pPr indent="-394335" lvl="3" marL="18288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4pPr>
            <a:lvl5pPr indent="-394335" lvl="4" marL="22860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5pPr>
            <a:lvl6pPr indent="-394335" lvl="5" marL="27432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19" name="Google Shape;19;p20"/>
          <p:cNvSpPr txBox="1"/>
          <p:nvPr>
            <p:ph idx="2" type="body"/>
          </p:nvPr>
        </p:nvSpPr>
        <p:spPr>
          <a:xfrm>
            <a:off x="551715" y="5200650"/>
            <a:ext cx="11393370" cy="1092516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Open Sans"/>
              <a:buNone/>
              <a:defRPr b="1" sz="4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94335" lvl="1" marL="9144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3pPr>
            <a:lvl4pPr indent="-394335" lvl="3" marL="18288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4pPr>
            <a:lvl5pPr indent="-394335" lvl="4" marL="22860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5pPr>
            <a:lvl6pPr indent="-394335" lvl="5" marL="27432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pic>
        <p:nvPicPr>
          <p:cNvPr descr="logo_CKI_wordmark_ white_oneline_PNG.png" id="20" name="Google Shape;20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51715" y="8612518"/>
            <a:ext cx="3016251" cy="762001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20"/>
          <p:cNvSpPr/>
          <p:nvPr/>
        </p:nvSpPr>
        <p:spPr>
          <a:xfrm>
            <a:off x="0" y="0"/>
            <a:ext cx="127001" cy="9753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" name="Google Shape;22;p20"/>
          <p:cNvSpPr txBox="1"/>
          <p:nvPr>
            <p:ph idx="3" type="body"/>
          </p:nvPr>
        </p:nvSpPr>
        <p:spPr>
          <a:xfrm>
            <a:off x="551715" y="2622234"/>
            <a:ext cx="11393370" cy="1092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Open Sans"/>
              <a:buNone/>
              <a:defRPr b="1" sz="4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94335" lvl="1" marL="9144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3pPr>
            <a:lvl4pPr indent="-394335" lvl="3" marL="18288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4pPr>
            <a:lvl5pPr indent="-394335" lvl="4" marL="22860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5pPr>
            <a:lvl6pPr indent="-394335" lvl="5" marL="27432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23" name="Google Shape;23;p20"/>
          <p:cNvSpPr txBox="1"/>
          <p:nvPr>
            <p:ph idx="12" type="sldNum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" showMasterSp="0">
  <p:cSld name="Tex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go_CKI_ wordmark_BW_oneline_PNG.png" id="25" name="Google Shape;25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51715" y="8612518"/>
            <a:ext cx="3016251" cy="762001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21"/>
          <p:cNvSpPr/>
          <p:nvPr/>
        </p:nvSpPr>
        <p:spPr>
          <a:xfrm>
            <a:off x="0" y="0"/>
            <a:ext cx="127001" cy="9753600"/>
          </a:xfrm>
          <a:prstGeom prst="rect">
            <a:avLst/>
          </a:prstGeom>
          <a:solidFill>
            <a:srgbClr val="003D79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" name="Google Shape;27;p21"/>
          <p:cNvSpPr txBox="1"/>
          <p:nvPr>
            <p:ph idx="1" type="body"/>
          </p:nvPr>
        </p:nvSpPr>
        <p:spPr>
          <a:xfrm>
            <a:off x="551715" y="226996"/>
            <a:ext cx="11393370" cy="158750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79"/>
              </a:buClr>
              <a:buSzPts val="6000"/>
              <a:buFont typeface="Open Sans"/>
              <a:buNone/>
              <a:defRPr b="1" sz="6000">
                <a:solidFill>
                  <a:srgbClr val="003D7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94335" lvl="1" marL="9144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3pPr>
            <a:lvl4pPr indent="-394335" lvl="3" marL="18288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4pPr>
            <a:lvl5pPr indent="-394335" lvl="4" marL="22860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5pPr>
            <a:lvl6pPr indent="-394335" lvl="5" marL="27432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28" name="Google Shape;28;p21"/>
          <p:cNvSpPr txBox="1"/>
          <p:nvPr>
            <p:ph idx="2" type="body"/>
          </p:nvPr>
        </p:nvSpPr>
        <p:spPr>
          <a:xfrm>
            <a:off x="551715" y="1948730"/>
            <a:ext cx="11393370" cy="585614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Open Sans"/>
              <a:buNone/>
              <a:defRPr sz="4000">
                <a:latin typeface="Open Sans"/>
                <a:ea typeface="Open Sans"/>
                <a:cs typeface="Open Sans"/>
                <a:sym typeface="Open Sans"/>
              </a:defRPr>
            </a:lvl1pPr>
            <a:lvl2pPr indent="-394335" lvl="1" marL="9144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3pPr>
            <a:lvl4pPr indent="-394335" lvl="3" marL="18288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4pPr>
            <a:lvl5pPr indent="-394335" lvl="4" marL="22860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5pPr>
            <a:lvl6pPr indent="-394335" lvl="5" marL="27432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29" name="Google Shape;29;p21"/>
          <p:cNvSpPr txBox="1"/>
          <p:nvPr>
            <p:ph idx="12" type="sldNum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- Colour" showMasterSp="0">
  <p:cSld name="Text - Colour">
    <p:bg>
      <p:bgPr>
        <a:solidFill>
          <a:srgbClr val="003D79"/>
        </a:solid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go_CKI_wordmark_ white_oneline_PNG.png" id="31" name="Google Shape;31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51715" y="8612518"/>
            <a:ext cx="3016251" cy="762001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22"/>
          <p:cNvSpPr/>
          <p:nvPr/>
        </p:nvSpPr>
        <p:spPr>
          <a:xfrm>
            <a:off x="0" y="0"/>
            <a:ext cx="127001" cy="9753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3" name="Google Shape;33;p22"/>
          <p:cNvSpPr txBox="1"/>
          <p:nvPr>
            <p:ph idx="1" type="body"/>
          </p:nvPr>
        </p:nvSpPr>
        <p:spPr>
          <a:xfrm>
            <a:off x="551715" y="226996"/>
            <a:ext cx="11393370" cy="158750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Open Sans"/>
              <a:buNone/>
              <a:defRPr b="1" sz="6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94335" lvl="1" marL="9144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3pPr>
            <a:lvl4pPr indent="-394335" lvl="3" marL="18288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4pPr>
            <a:lvl5pPr indent="-394335" lvl="4" marL="22860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5pPr>
            <a:lvl6pPr indent="-394335" lvl="5" marL="27432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34" name="Google Shape;34;p22"/>
          <p:cNvSpPr txBox="1"/>
          <p:nvPr>
            <p:ph idx="2" type="body"/>
          </p:nvPr>
        </p:nvSpPr>
        <p:spPr>
          <a:xfrm>
            <a:off x="551715" y="1948730"/>
            <a:ext cx="11393370" cy="585614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Open Sans"/>
              <a:buNone/>
              <a:defRPr sz="4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94335" lvl="1" marL="9144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3pPr>
            <a:lvl4pPr indent="-394335" lvl="3" marL="18288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4pPr>
            <a:lvl5pPr indent="-394335" lvl="4" marL="22860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5pPr>
            <a:lvl6pPr indent="-394335" lvl="5" marL="27432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35" name="Google Shape;35;p22"/>
          <p:cNvSpPr txBox="1"/>
          <p:nvPr>
            <p:ph idx="12" type="sldNum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 Points" showMasterSp="0">
  <p:cSld name="Bullet Points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go_CKI_ wordmark_BW_oneline_PNG.png" id="37" name="Google Shape;37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51715" y="8612518"/>
            <a:ext cx="3016251" cy="762001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23"/>
          <p:cNvSpPr/>
          <p:nvPr/>
        </p:nvSpPr>
        <p:spPr>
          <a:xfrm>
            <a:off x="0" y="0"/>
            <a:ext cx="127001" cy="9753600"/>
          </a:xfrm>
          <a:prstGeom prst="rect">
            <a:avLst/>
          </a:prstGeom>
          <a:solidFill>
            <a:srgbClr val="003D79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9" name="Google Shape;39;p23"/>
          <p:cNvSpPr txBox="1"/>
          <p:nvPr>
            <p:ph idx="1" type="body"/>
          </p:nvPr>
        </p:nvSpPr>
        <p:spPr>
          <a:xfrm>
            <a:off x="551715" y="226996"/>
            <a:ext cx="11393370" cy="158750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79"/>
              </a:buClr>
              <a:buSzPts val="6000"/>
              <a:buFont typeface="Open Sans"/>
              <a:buNone/>
              <a:defRPr b="1" sz="6000">
                <a:solidFill>
                  <a:srgbClr val="003D7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94335" lvl="1" marL="9144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3pPr>
            <a:lvl4pPr indent="-394335" lvl="3" marL="18288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4pPr>
            <a:lvl5pPr indent="-394335" lvl="4" marL="22860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5pPr>
            <a:lvl6pPr indent="-394335" lvl="5" marL="27432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40" name="Google Shape;40;p23"/>
          <p:cNvSpPr txBox="1"/>
          <p:nvPr>
            <p:ph idx="2" type="body"/>
          </p:nvPr>
        </p:nvSpPr>
        <p:spPr>
          <a:xfrm>
            <a:off x="551715" y="1948730"/>
            <a:ext cx="11393370" cy="585614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5969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79"/>
              </a:buClr>
              <a:buSzPts val="5800"/>
              <a:buFont typeface="Open Sans"/>
              <a:buChar char="•"/>
              <a:defRPr sz="4000">
                <a:latin typeface="Open Sans"/>
                <a:ea typeface="Open Sans"/>
                <a:cs typeface="Open Sans"/>
                <a:sym typeface="Open Sans"/>
              </a:defRPr>
            </a:lvl1pPr>
            <a:lvl2pPr indent="-596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79"/>
              </a:buClr>
              <a:buSzPts val="5800"/>
              <a:buFont typeface="Open Sans"/>
              <a:buChar char="•"/>
              <a:defRPr sz="4000">
                <a:latin typeface="Open Sans"/>
                <a:ea typeface="Open Sans"/>
                <a:cs typeface="Open Sans"/>
                <a:sym typeface="Open Sans"/>
              </a:defRPr>
            </a:lvl2pPr>
            <a:lvl3pPr indent="-5969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79"/>
              </a:buClr>
              <a:buSzPts val="5800"/>
              <a:buFont typeface="Open Sans"/>
              <a:buChar char="•"/>
              <a:defRPr sz="4000">
                <a:latin typeface="Open Sans"/>
                <a:ea typeface="Open Sans"/>
                <a:cs typeface="Open Sans"/>
                <a:sym typeface="Open Sans"/>
              </a:defRPr>
            </a:lvl3pPr>
            <a:lvl4pPr indent="-596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79"/>
              </a:buClr>
              <a:buSzPts val="5800"/>
              <a:buFont typeface="Open Sans"/>
              <a:buChar char="•"/>
              <a:defRPr sz="4000">
                <a:latin typeface="Open Sans"/>
                <a:ea typeface="Open Sans"/>
                <a:cs typeface="Open Sans"/>
                <a:sym typeface="Open Sans"/>
              </a:defRPr>
            </a:lvl4pPr>
            <a:lvl5pPr indent="-596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79"/>
              </a:buClr>
              <a:buSzPts val="5800"/>
              <a:buFont typeface="Open Sans"/>
              <a:buChar char="•"/>
              <a:defRPr sz="4000">
                <a:latin typeface="Open Sans"/>
                <a:ea typeface="Open Sans"/>
                <a:cs typeface="Open Sans"/>
                <a:sym typeface="Open Sans"/>
              </a:defRPr>
            </a:lvl5pPr>
            <a:lvl6pPr indent="-394335" lvl="5" marL="27432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41" name="Google Shape;41;p23"/>
          <p:cNvSpPr txBox="1"/>
          <p:nvPr>
            <p:ph idx="12" type="sldNum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 Points - Colour" showMasterSp="0">
  <p:cSld name="Bullet Points - Colour">
    <p:bg>
      <p:bgPr>
        <a:solidFill>
          <a:srgbClr val="003D79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go_CKI_wordmark_ white_oneline_PNG.png" id="43" name="Google Shape;43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51715" y="8612518"/>
            <a:ext cx="3016251" cy="762001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24"/>
          <p:cNvSpPr/>
          <p:nvPr/>
        </p:nvSpPr>
        <p:spPr>
          <a:xfrm>
            <a:off x="0" y="0"/>
            <a:ext cx="127001" cy="9753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5" name="Google Shape;45;p24"/>
          <p:cNvSpPr txBox="1"/>
          <p:nvPr>
            <p:ph idx="1" type="body"/>
          </p:nvPr>
        </p:nvSpPr>
        <p:spPr>
          <a:xfrm>
            <a:off x="551715" y="226996"/>
            <a:ext cx="11393370" cy="158750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Open Sans"/>
              <a:buNone/>
              <a:defRPr b="1" sz="6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94335" lvl="1" marL="9144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3pPr>
            <a:lvl4pPr indent="-394335" lvl="3" marL="18288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4pPr>
            <a:lvl5pPr indent="-394335" lvl="4" marL="22860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5pPr>
            <a:lvl6pPr indent="-394335" lvl="5" marL="27432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46" name="Google Shape;46;p24"/>
          <p:cNvSpPr txBox="1"/>
          <p:nvPr>
            <p:ph idx="2" type="body"/>
          </p:nvPr>
        </p:nvSpPr>
        <p:spPr>
          <a:xfrm>
            <a:off x="551715" y="1948730"/>
            <a:ext cx="11393370" cy="585614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5969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800"/>
              <a:buFont typeface="Open Sans"/>
              <a:buChar char="•"/>
              <a:defRPr sz="4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596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800"/>
              <a:buFont typeface="Open Sans"/>
              <a:buChar char="•"/>
              <a:defRPr sz="4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5969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800"/>
              <a:buFont typeface="Open Sans"/>
              <a:buChar char="•"/>
              <a:defRPr sz="4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596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800"/>
              <a:buFont typeface="Open Sans"/>
              <a:buChar char="•"/>
              <a:defRPr sz="4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596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800"/>
              <a:buFont typeface="Open Sans"/>
              <a:buChar char="•"/>
              <a:defRPr sz="4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94335" lvl="5" marL="27432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47" name="Google Shape;47;p24"/>
          <p:cNvSpPr txBox="1"/>
          <p:nvPr>
            <p:ph idx="12" type="sldNum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ighlight" showMasterSp="0">
  <p:cSld name="Highligh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5"/>
          <p:cNvSpPr/>
          <p:nvPr/>
        </p:nvSpPr>
        <p:spPr>
          <a:xfrm>
            <a:off x="0" y="0"/>
            <a:ext cx="4802983" cy="9753601"/>
          </a:xfrm>
          <a:prstGeom prst="rect">
            <a:avLst/>
          </a:prstGeom>
          <a:solidFill>
            <a:srgbClr val="003D79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0" name="Google Shape;50;p25"/>
          <p:cNvSpPr txBox="1"/>
          <p:nvPr>
            <p:ph idx="1" type="body"/>
          </p:nvPr>
        </p:nvSpPr>
        <p:spPr>
          <a:xfrm>
            <a:off x="5294046" y="226996"/>
            <a:ext cx="6651039" cy="158750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79"/>
              </a:buClr>
              <a:buSzPts val="6000"/>
              <a:buFont typeface="Open Sans"/>
              <a:buNone/>
              <a:defRPr b="1" sz="6000">
                <a:solidFill>
                  <a:srgbClr val="003D7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94335" lvl="1" marL="9144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3pPr>
            <a:lvl4pPr indent="-394335" lvl="3" marL="18288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4pPr>
            <a:lvl5pPr indent="-394335" lvl="4" marL="22860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5pPr>
            <a:lvl6pPr indent="-394335" lvl="5" marL="27432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51" name="Google Shape;51;p25"/>
          <p:cNvSpPr txBox="1"/>
          <p:nvPr>
            <p:ph idx="2" type="body"/>
          </p:nvPr>
        </p:nvSpPr>
        <p:spPr>
          <a:xfrm>
            <a:off x="5294046" y="1948730"/>
            <a:ext cx="6651039" cy="585614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Open Sans"/>
              <a:buNone/>
              <a:defRPr sz="4000">
                <a:latin typeface="Open Sans"/>
                <a:ea typeface="Open Sans"/>
                <a:cs typeface="Open Sans"/>
                <a:sym typeface="Open Sans"/>
              </a:defRPr>
            </a:lvl1pPr>
            <a:lvl2pPr indent="-394335" lvl="1" marL="9144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3pPr>
            <a:lvl4pPr indent="-394335" lvl="3" marL="18288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4pPr>
            <a:lvl5pPr indent="-394335" lvl="4" marL="22860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5pPr>
            <a:lvl6pPr indent="-394335" lvl="5" marL="27432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52" name="Google Shape;52;p25"/>
          <p:cNvSpPr/>
          <p:nvPr/>
        </p:nvSpPr>
        <p:spPr>
          <a:xfrm>
            <a:off x="0" y="0"/>
            <a:ext cx="127001" cy="9753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logo_CKI_wordmark_ white_oneline_PNG.png" id="53" name="Google Shape;53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51715" y="8612518"/>
            <a:ext cx="3016251" cy="762001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25"/>
          <p:cNvSpPr txBox="1"/>
          <p:nvPr>
            <p:ph idx="3" type="body"/>
          </p:nvPr>
        </p:nvSpPr>
        <p:spPr>
          <a:xfrm>
            <a:off x="551715" y="226996"/>
            <a:ext cx="3835761" cy="158750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Open Sans"/>
              <a:buNone/>
              <a:defRPr b="1" sz="6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94335" lvl="1" marL="9144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3pPr>
            <a:lvl4pPr indent="-394335" lvl="3" marL="18288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4pPr>
            <a:lvl5pPr indent="-394335" lvl="4" marL="22860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5pPr>
            <a:lvl6pPr indent="-394335" lvl="5" marL="27432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55" name="Google Shape;55;p25"/>
          <p:cNvSpPr txBox="1"/>
          <p:nvPr>
            <p:ph idx="4" type="body"/>
          </p:nvPr>
        </p:nvSpPr>
        <p:spPr>
          <a:xfrm>
            <a:off x="551715" y="1814496"/>
            <a:ext cx="3835761" cy="585614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Open Sans"/>
              <a:buNone/>
              <a:defRPr sz="4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94335" lvl="1" marL="9144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3pPr>
            <a:lvl4pPr indent="-394335" lvl="3" marL="18288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4pPr>
            <a:lvl5pPr indent="-394335" lvl="4" marL="22860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5pPr>
            <a:lvl6pPr indent="-394335" lvl="5" marL="27432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56" name="Google Shape;56;p25"/>
          <p:cNvSpPr txBox="1"/>
          <p:nvPr>
            <p:ph idx="12" type="sldNum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Images" showMasterSp="0">
  <p:cSld name="Two Images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go_CKI_ wordmark_BW_oneline_PNG.png" id="58" name="Google Shape;58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51715" y="8612518"/>
            <a:ext cx="3016251" cy="762001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26"/>
          <p:cNvSpPr/>
          <p:nvPr/>
        </p:nvSpPr>
        <p:spPr>
          <a:xfrm>
            <a:off x="0" y="0"/>
            <a:ext cx="127001" cy="9753600"/>
          </a:xfrm>
          <a:prstGeom prst="rect">
            <a:avLst/>
          </a:prstGeom>
          <a:solidFill>
            <a:srgbClr val="003D79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0" name="Google Shape;60;p26"/>
          <p:cNvSpPr txBox="1"/>
          <p:nvPr>
            <p:ph idx="1" type="body"/>
          </p:nvPr>
        </p:nvSpPr>
        <p:spPr>
          <a:xfrm>
            <a:off x="551715" y="226996"/>
            <a:ext cx="11393370" cy="158750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79"/>
              </a:buClr>
              <a:buSzPts val="6000"/>
              <a:buFont typeface="Open Sans"/>
              <a:buNone/>
              <a:defRPr b="1" sz="6000">
                <a:solidFill>
                  <a:srgbClr val="003D7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94335" lvl="1" marL="9144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3pPr>
            <a:lvl4pPr indent="-394335" lvl="3" marL="18288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4pPr>
            <a:lvl5pPr indent="-394335" lvl="4" marL="22860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5pPr>
            <a:lvl6pPr indent="-394335" lvl="5" marL="27432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61" name="Google Shape;61;p26"/>
          <p:cNvSpPr txBox="1"/>
          <p:nvPr>
            <p:ph idx="2" type="body"/>
          </p:nvPr>
        </p:nvSpPr>
        <p:spPr>
          <a:xfrm>
            <a:off x="551715" y="5831590"/>
            <a:ext cx="5521723" cy="197328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Open Sans"/>
              <a:buNone/>
              <a:defRPr sz="4000">
                <a:latin typeface="Open Sans"/>
                <a:ea typeface="Open Sans"/>
                <a:cs typeface="Open Sans"/>
                <a:sym typeface="Open Sans"/>
              </a:defRPr>
            </a:lvl1pPr>
            <a:lvl2pPr indent="-394335" lvl="1" marL="9144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3pPr>
            <a:lvl4pPr indent="-394335" lvl="3" marL="18288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4pPr>
            <a:lvl5pPr indent="-394335" lvl="4" marL="22860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5pPr>
            <a:lvl6pPr indent="-394335" lvl="5" marL="27432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62" name="Google Shape;62;p26"/>
          <p:cNvSpPr/>
          <p:nvPr>
            <p:ph idx="3" type="pic"/>
          </p:nvPr>
        </p:nvSpPr>
        <p:spPr>
          <a:xfrm>
            <a:off x="551715" y="1948730"/>
            <a:ext cx="5521739" cy="3655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63" name="Google Shape;63;p26"/>
          <p:cNvSpPr/>
          <p:nvPr>
            <p:ph idx="4" type="pic"/>
          </p:nvPr>
        </p:nvSpPr>
        <p:spPr>
          <a:xfrm>
            <a:off x="6423363" y="1948730"/>
            <a:ext cx="5521739" cy="3655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64" name="Google Shape;64;p26"/>
          <p:cNvSpPr txBox="1"/>
          <p:nvPr>
            <p:ph idx="5" type="body"/>
          </p:nvPr>
        </p:nvSpPr>
        <p:spPr>
          <a:xfrm>
            <a:off x="6423362" y="5831591"/>
            <a:ext cx="5521723" cy="197328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Open Sans"/>
              <a:buNone/>
              <a:defRPr sz="4000">
                <a:latin typeface="Open Sans"/>
                <a:ea typeface="Open Sans"/>
                <a:cs typeface="Open Sans"/>
                <a:sym typeface="Open Sans"/>
              </a:defRPr>
            </a:lvl1pPr>
            <a:lvl2pPr indent="-394335" lvl="1" marL="9144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3pPr>
            <a:lvl4pPr indent="-394335" lvl="3" marL="18288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4pPr>
            <a:lvl5pPr indent="-394335" lvl="4" marL="22860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5pPr>
            <a:lvl6pPr indent="-394335" lvl="5" marL="27432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65" name="Google Shape;65;p26"/>
          <p:cNvSpPr txBox="1"/>
          <p:nvPr>
            <p:ph idx="12" type="sldNum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with Image" showMasterSp="0">
  <p:cSld name="Text with Image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go_CKI_ wordmark_BW_oneline_PNG.png" id="67" name="Google Shape;67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51715" y="8612518"/>
            <a:ext cx="3016251" cy="762001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27"/>
          <p:cNvSpPr/>
          <p:nvPr/>
        </p:nvSpPr>
        <p:spPr>
          <a:xfrm>
            <a:off x="0" y="0"/>
            <a:ext cx="127001" cy="9753600"/>
          </a:xfrm>
          <a:prstGeom prst="rect">
            <a:avLst/>
          </a:prstGeom>
          <a:solidFill>
            <a:srgbClr val="003D79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9" name="Google Shape;69;p27"/>
          <p:cNvSpPr txBox="1"/>
          <p:nvPr>
            <p:ph idx="1" type="body"/>
          </p:nvPr>
        </p:nvSpPr>
        <p:spPr>
          <a:xfrm>
            <a:off x="551715" y="226996"/>
            <a:ext cx="6957352" cy="158750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79"/>
              </a:buClr>
              <a:buSzPts val="6000"/>
              <a:buFont typeface="Open Sans"/>
              <a:buNone/>
              <a:defRPr b="1" sz="6000">
                <a:solidFill>
                  <a:srgbClr val="003D7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94335" lvl="1" marL="9144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3pPr>
            <a:lvl4pPr indent="-394335" lvl="3" marL="18288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4pPr>
            <a:lvl5pPr indent="-394335" lvl="4" marL="22860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5pPr>
            <a:lvl6pPr indent="-394335" lvl="5" marL="27432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70" name="Google Shape;70;p27"/>
          <p:cNvSpPr txBox="1"/>
          <p:nvPr>
            <p:ph idx="2" type="body"/>
          </p:nvPr>
        </p:nvSpPr>
        <p:spPr>
          <a:xfrm>
            <a:off x="551715" y="1948730"/>
            <a:ext cx="6957352" cy="585614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5969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79"/>
              </a:buClr>
              <a:buSzPts val="5800"/>
              <a:buFont typeface="Open Sans"/>
              <a:buChar char="•"/>
              <a:defRPr sz="4000">
                <a:latin typeface="Open Sans"/>
                <a:ea typeface="Open Sans"/>
                <a:cs typeface="Open Sans"/>
                <a:sym typeface="Open Sans"/>
              </a:defRPr>
            </a:lvl1pPr>
            <a:lvl2pPr indent="-596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79"/>
              </a:buClr>
              <a:buSzPts val="5800"/>
              <a:buFont typeface="Open Sans"/>
              <a:buChar char="•"/>
              <a:defRPr sz="4000">
                <a:latin typeface="Open Sans"/>
                <a:ea typeface="Open Sans"/>
                <a:cs typeface="Open Sans"/>
                <a:sym typeface="Open Sans"/>
              </a:defRPr>
            </a:lvl2pPr>
            <a:lvl3pPr indent="-5969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79"/>
              </a:buClr>
              <a:buSzPts val="5800"/>
              <a:buFont typeface="Open Sans"/>
              <a:buChar char="•"/>
              <a:defRPr sz="4000">
                <a:latin typeface="Open Sans"/>
                <a:ea typeface="Open Sans"/>
                <a:cs typeface="Open Sans"/>
                <a:sym typeface="Open Sans"/>
              </a:defRPr>
            </a:lvl3pPr>
            <a:lvl4pPr indent="-596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79"/>
              </a:buClr>
              <a:buSzPts val="5800"/>
              <a:buFont typeface="Open Sans"/>
              <a:buChar char="•"/>
              <a:defRPr sz="4000">
                <a:latin typeface="Open Sans"/>
                <a:ea typeface="Open Sans"/>
                <a:cs typeface="Open Sans"/>
                <a:sym typeface="Open Sans"/>
              </a:defRPr>
            </a:lvl4pPr>
            <a:lvl5pPr indent="-596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79"/>
              </a:buClr>
              <a:buSzPts val="5800"/>
              <a:buFont typeface="Open Sans"/>
              <a:buChar char="•"/>
              <a:defRPr sz="4000">
                <a:latin typeface="Open Sans"/>
                <a:ea typeface="Open Sans"/>
                <a:cs typeface="Open Sans"/>
                <a:sym typeface="Open Sans"/>
              </a:defRPr>
            </a:lvl5pPr>
            <a:lvl6pPr indent="-394335" lvl="5" marL="27432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71" name="Google Shape;71;p27"/>
          <p:cNvSpPr/>
          <p:nvPr>
            <p:ph idx="3" type="pic"/>
          </p:nvPr>
        </p:nvSpPr>
        <p:spPr>
          <a:xfrm>
            <a:off x="7933781" y="0"/>
            <a:ext cx="5071019" cy="9753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72" name="Google Shape;72;p27"/>
          <p:cNvSpPr txBox="1"/>
          <p:nvPr>
            <p:ph idx="12" type="sldNum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1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8"/>
          <p:cNvSpPr/>
          <p:nvPr/>
        </p:nvSpPr>
        <p:spPr>
          <a:xfrm>
            <a:off x="0" y="0"/>
            <a:ext cx="127001" cy="9753600"/>
          </a:xfrm>
          <a:prstGeom prst="rect">
            <a:avLst/>
          </a:prstGeom>
          <a:solidFill>
            <a:srgbClr val="003D79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" name="Google Shape;7;p18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8" name="Google Shape;8;p18"/>
          <p:cNvSpPr txBox="1"/>
          <p:nvPr>
            <p:ph idx="1" type="body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indent="-523240" lvl="0" marL="457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523240" lvl="1" marL="914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23239" lvl="2" marL="1371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23239" lvl="3" marL="1828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23239" lvl="4" marL="228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23239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23239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23239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23240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9" name="Google Shape;9;p18"/>
          <p:cNvSpPr txBox="1"/>
          <p:nvPr>
            <p:ph idx="12" type="sldNum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1.png"/><Relationship Id="rId6" Type="http://schemas.openxmlformats.org/officeDocument/2006/relationships/image" Target="../media/image6.png"/><Relationship Id="rId7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a40d8e8043_1_13"/>
          <p:cNvSpPr txBox="1"/>
          <p:nvPr>
            <p:ph idx="1" type="body"/>
          </p:nvPr>
        </p:nvSpPr>
        <p:spPr>
          <a:xfrm>
            <a:off x="551715" y="3752850"/>
            <a:ext cx="11393400" cy="1587600"/>
          </a:xfrm>
          <a:prstGeom prst="rect">
            <a:avLst/>
          </a:prstGeom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Welcome to CKI</a:t>
            </a:r>
            <a:endParaRPr/>
          </a:p>
        </p:txBody>
      </p:sp>
      <p:sp>
        <p:nvSpPr>
          <p:cNvPr id="105" name="Google Shape;105;ga40d8e8043_1_13"/>
          <p:cNvSpPr txBox="1"/>
          <p:nvPr>
            <p:ph idx="2" type="body"/>
          </p:nvPr>
        </p:nvSpPr>
        <p:spPr>
          <a:xfrm>
            <a:off x="551715" y="5200650"/>
            <a:ext cx="11393400" cy="1092600"/>
          </a:xfrm>
          <a:prstGeom prst="rect">
            <a:avLst/>
          </a:prstGeom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highlight>
                  <a:srgbClr val="000000"/>
                </a:highlight>
              </a:rPr>
              <a:t>Presenter Name, Position/Club</a:t>
            </a:r>
            <a:endParaRPr>
              <a:highlight>
                <a:srgbClr val="000000"/>
              </a:highligh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a40d8e8043_1_74"/>
          <p:cNvSpPr txBox="1"/>
          <p:nvPr>
            <p:ph idx="1" type="body"/>
          </p:nvPr>
        </p:nvSpPr>
        <p:spPr>
          <a:xfrm>
            <a:off x="551715" y="226996"/>
            <a:ext cx="11393400" cy="1587600"/>
          </a:xfrm>
          <a:prstGeom prst="rect">
            <a:avLst/>
          </a:prstGeom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Events</a:t>
            </a:r>
            <a:endParaRPr/>
          </a:p>
        </p:txBody>
      </p:sp>
      <p:sp>
        <p:nvSpPr>
          <p:cNvPr id="163" name="Google Shape;163;ga40d8e8043_1_74"/>
          <p:cNvSpPr txBox="1"/>
          <p:nvPr>
            <p:ph idx="2" type="body"/>
          </p:nvPr>
        </p:nvSpPr>
        <p:spPr>
          <a:xfrm>
            <a:off x="4121672" y="1110850"/>
            <a:ext cx="7462500" cy="58560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Club Events</a:t>
            </a:r>
            <a:endParaRPr b="1"/>
          </a:p>
          <a:p>
            <a:pPr indent="-482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000"/>
              <a:buChar char="●"/>
            </a:pPr>
            <a:r>
              <a:rPr lang="en-US"/>
              <a:t>Ex. signature project</a:t>
            </a:r>
            <a:endParaRPr/>
          </a:p>
          <a:p>
            <a:pPr indent="-482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000"/>
              <a:buChar char="●"/>
            </a:pPr>
            <a:r>
              <a:rPr lang="en-US"/>
              <a:t>Ex. new member induction</a:t>
            </a:r>
            <a:endParaRPr/>
          </a:p>
          <a:p>
            <a:pPr indent="-482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000"/>
              <a:buChar char="●"/>
            </a:pPr>
            <a:r>
              <a:rPr lang="en-US"/>
              <a:t>Ex. end of the year banquet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District Events</a:t>
            </a:r>
            <a:endParaRPr b="1"/>
          </a:p>
          <a:p>
            <a:pPr indent="-482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000"/>
              <a:buChar char="●"/>
            </a:pPr>
            <a:r>
              <a:rPr lang="en-US"/>
              <a:t>Ex. divisional rallies</a:t>
            </a:r>
            <a:endParaRPr/>
          </a:p>
          <a:p>
            <a:pPr indent="-482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000"/>
              <a:buChar char="●"/>
            </a:pPr>
            <a:r>
              <a:rPr lang="en-US"/>
              <a:t>Ex. Fall event</a:t>
            </a:r>
            <a:endParaRPr/>
          </a:p>
          <a:p>
            <a:pPr indent="-482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000"/>
              <a:buChar char="●"/>
            </a:pPr>
            <a:r>
              <a:rPr lang="en-US"/>
              <a:t>Ex. DCON</a:t>
            </a:r>
            <a:endParaRPr/>
          </a:p>
          <a:p>
            <a:pPr indent="-482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000"/>
              <a:buChar char="●"/>
            </a:pPr>
            <a:r>
              <a:rPr lang="en-US"/>
              <a:t>Ex. Spring Event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International</a:t>
            </a:r>
            <a:endParaRPr b="1"/>
          </a:p>
          <a:p>
            <a:pPr indent="-482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000"/>
              <a:buChar char="●"/>
            </a:pPr>
            <a:r>
              <a:rPr lang="en-US"/>
              <a:t>CKIx</a:t>
            </a:r>
            <a:endParaRPr/>
          </a:p>
          <a:p>
            <a:pPr indent="-482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000"/>
              <a:buChar char="●"/>
            </a:pPr>
            <a:r>
              <a:rPr lang="en-US"/>
              <a:t>Virtual Workshops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a40d8e8043_1_83"/>
          <p:cNvSpPr txBox="1"/>
          <p:nvPr>
            <p:ph idx="2" type="body"/>
          </p:nvPr>
        </p:nvSpPr>
        <p:spPr>
          <a:xfrm>
            <a:off x="551726" y="1220250"/>
            <a:ext cx="12453000" cy="58560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-577850" lvl="0" marL="457200" rtl="0" algn="l">
              <a:spcBef>
                <a:spcPts val="0"/>
              </a:spcBef>
              <a:spcAft>
                <a:spcPts val="0"/>
              </a:spcAft>
              <a:buClr>
                <a:srgbClr val="003D79"/>
              </a:buClr>
              <a:buSzPts val="5500"/>
              <a:buChar char="●"/>
            </a:pPr>
            <a:r>
              <a:rPr lang="en-US" sz="3700"/>
              <a:t>Established as a fraternity at Washington State University in 1936</a:t>
            </a:r>
            <a:endParaRPr sz="3700"/>
          </a:p>
          <a:p>
            <a:pPr indent="-577850" lvl="0" marL="457200" rtl="0" algn="l">
              <a:spcBef>
                <a:spcPts val="0"/>
              </a:spcBef>
              <a:spcAft>
                <a:spcPts val="0"/>
              </a:spcAft>
              <a:buClr>
                <a:srgbClr val="003D79"/>
              </a:buClr>
              <a:buSzPts val="5500"/>
              <a:buChar char="●"/>
            </a:pPr>
            <a:r>
              <a:rPr lang="en-US" sz="3700"/>
              <a:t>The first club was founded in 1947 at Carthage College in Illinois</a:t>
            </a:r>
            <a:endParaRPr sz="3700"/>
          </a:p>
          <a:p>
            <a:pPr indent="-577850" lvl="0" marL="457200" rtl="0" algn="l">
              <a:spcBef>
                <a:spcPts val="0"/>
              </a:spcBef>
              <a:spcAft>
                <a:spcPts val="0"/>
              </a:spcAft>
              <a:buClr>
                <a:srgbClr val="003D79"/>
              </a:buClr>
              <a:buSzPts val="5500"/>
              <a:buChar char="●"/>
            </a:pPr>
            <a:r>
              <a:rPr lang="en-US" sz="3700"/>
              <a:t>CKI became an International Organization when a club was chartered in Canada</a:t>
            </a:r>
            <a:endParaRPr sz="3700"/>
          </a:p>
          <a:p>
            <a:pPr indent="-577850" lvl="0" marL="457200" rtl="0" algn="l">
              <a:spcBef>
                <a:spcPts val="0"/>
              </a:spcBef>
              <a:spcAft>
                <a:spcPts val="0"/>
              </a:spcAft>
              <a:buClr>
                <a:srgbClr val="003D79"/>
              </a:buClr>
              <a:buSzPts val="5500"/>
              <a:buChar char="●"/>
            </a:pPr>
            <a:r>
              <a:rPr lang="en-US" sz="3700"/>
              <a:t>The first District officially recognized was Texas-Oklahoma in 1957</a:t>
            </a:r>
            <a:endParaRPr sz="3700"/>
          </a:p>
          <a:p>
            <a:pPr indent="-577850" lvl="0" marL="457200" rtl="0" algn="l">
              <a:spcBef>
                <a:spcPts val="0"/>
              </a:spcBef>
              <a:spcAft>
                <a:spcPts val="0"/>
              </a:spcAft>
              <a:buClr>
                <a:srgbClr val="003D79"/>
              </a:buClr>
              <a:buSzPts val="5500"/>
              <a:buChar char="●"/>
            </a:pPr>
            <a:r>
              <a:rPr lang="en-US" sz="3700"/>
              <a:t>In 1973, CKI became the first branch of Kiwanis to allow women to join </a:t>
            </a:r>
            <a:endParaRPr sz="3700"/>
          </a:p>
        </p:txBody>
      </p:sp>
      <p:sp>
        <p:nvSpPr>
          <p:cNvPr id="169" name="Google Shape;169;ga40d8e8043_1_83"/>
          <p:cNvSpPr txBox="1"/>
          <p:nvPr>
            <p:ph idx="1" type="body"/>
          </p:nvPr>
        </p:nvSpPr>
        <p:spPr>
          <a:xfrm>
            <a:off x="551715" y="-4"/>
            <a:ext cx="11393400" cy="1587600"/>
          </a:xfrm>
          <a:prstGeom prst="rect">
            <a:avLst/>
          </a:prstGeom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CKI History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a40d8e8043_1_98"/>
          <p:cNvSpPr txBox="1"/>
          <p:nvPr>
            <p:ph idx="2" type="body"/>
          </p:nvPr>
        </p:nvSpPr>
        <p:spPr>
          <a:xfrm>
            <a:off x="5294046" y="1948730"/>
            <a:ext cx="6651000" cy="58560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-482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3D79"/>
              </a:buClr>
              <a:buSzPts val="4000"/>
              <a:buChar char="●"/>
            </a:pPr>
            <a:r>
              <a:rPr lang="en-US"/>
              <a:t>Open discussion among new members. </a:t>
            </a:r>
            <a:endParaRPr/>
          </a:p>
          <a:p>
            <a:pPr indent="-394335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10"/>
              <a:buChar char="○"/>
            </a:pPr>
            <a:r>
              <a:rPr lang="en-US"/>
              <a:t>What are you looking forward to most?</a:t>
            </a:r>
            <a:endParaRPr/>
          </a:p>
          <a:p>
            <a:pPr indent="-482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3D79"/>
              </a:buClr>
              <a:buSzPts val="4000"/>
              <a:buChar char="●"/>
            </a:pPr>
            <a:r>
              <a:rPr lang="en-US"/>
              <a:t>Panel discussion among returning members</a:t>
            </a:r>
            <a:endParaRPr/>
          </a:p>
          <a:p>
            <a:pPr indent="-394335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10"/>
              <a:buChar char="○"/>
            </a:pPr>
            <a:r>
              <a:rPr lang="en-US"/>
              <a:t>What are your favourite memories?</a:t>
            </a:r>
            <a:endParaRPr/>
          </a:p>
        </p:txBody>
      </p:sp>
      <p:sp>
        <p:nvSpPr>
          <p:cNvPr id="175" name="Google Shape;175;ga40d8e8043_1_98"/>
          <p:cNvSpPr txBox="1"/>
          <p:nvPr>
            <p:ph idx="3" type="body"/>
          </p:nvPr>
        </p:nvSpPr>
        <p:spPr>
          <a:xfrm>
            <a:off x="551715" y="2995421"/>
            <a:ext cx="3835800" cy="1587600"/>
          </a:xfrm>
          <a:prstGeom prst="rect">
            <a:avLst/>
          </a:prstGeom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Why did you join CKI?</a:t>
            </a:r>
            <a:endParaRPr/>
          </a:p>
        </p:txBody>
      </p:sp>
      <p:sp>
        <p:nvSpPr>
          <p:cNvPr id="176" name="Google Shape;176;ga40d8e8043_1_98"/>
          <p:cNvSpPr txBox="1"/>
          <p:nvPr>
            <p:ph idx="4" type="body"/>
          </p:nvPr>
        </p:nvSpPr>
        <p:spPr>
          <a:xfrm>
            <a:off x="551725" y="5566572"/>
            <a:ext cx="3835800" cy="15876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Facilitate a Q&amp;A or panel here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a40d8e8043_1_92"/>
          <p:cNvSpPr txBox="1"/>
          <p:nvPr>
            <p:ph idx="1" type="body"/>
          </p:nvPr>
        </p:nvSpPr>
        <p:spPr>
          <a:xfrm>
            <a:off x="551715" y="3752850"/>
            <a:ext cx="11393400" cy="1587600"/>
          </a:xfrm>
          <a:prstGeom prst="rect">
            <a:avLst/>
          </a:prstGeom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Have Questions?</a:t>
            </a:r>
            <a:endParaRPr/>
          </a:p>
        </p:txBody>
      </p:sp>
      <p:sp>
        <p:nvSpPr>
          <p:cNvPr id="182" name="Google Shape;182;ga40d8e8043_1_92"/>
          <p:cNvSpPr txBox="1"/>
          <p:nvPr>
            <p:ph idx="2" type="body"/>
          </p:nvPr>
        </p:nvSpPr>
        <p:spPr>
          <a:xfrm>
            <a:off x="551715" y="5611600"/>
            <a:ext cx="11393400" cy="1092600"/>
          </a:xfrm>
          <a:prstGeom prst="rect">
            <a:avLst/>
          </a:prstGeom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Get in touch!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highlight>
                  <a:srgbClr val="000000"/>
                </a:highlight>
              </a:rPr>
              <a:t>[Insert Email]</a:t>
            </a:r>
            <a:endParaRPr>
              <a:highlight>
                <a:srgbClr val="000000"/>
              </a:highligh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a40d8e8043_1_0"/>
          <p:cNvSpPr txBox="1"/>
          <p:nvPr>
            <p:ph idx="1" type="body"/>
          </p:nvPr>
        </p:nvSpPr>
        <p:spPr>
          <a:xfrm>
            <a:off x="551715" y="226996"/>
            <a:ext cx="11393400" cy="1587600"/>
          </a:xfrm>
          <a:prstGeom prst="rect">
            <a:avLst/>
          </a:prstGeom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Who Are We?</a:t>
            </a:r>
            <a:endParaRPr/>
          </a:p>
        </p:txBody>
      </p:sp>
      <p:sp>
        <p:nvSpPr>
          <p:cNvPr id="111" name="Google Shape;111;ga40d8e8043_1_0"/>
          <p:cNvSpPr txBox="1"/>
          <p:nvPr>
            <p:ph idx="2" type="body"/>
          </p:nvPr>
        </p:nvSpPr>
        <p:spPr>
          <a:xfrm>
            <a:off x="551715" y="1948730"/>
            <a:ext cx="11393400" cy="58560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CKI is about empowering others through community service. You are part of a global, student-led movement through which you grow personally and professionally, find lifelong friends, and use your platform to realize humanity’s potential.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40d8e8043_1_7"/>
          <p:cNvSpPr txBox="1"/>
          <p:nvPr>
            <p:ph idx="2" type="body"/>
          </p:nvPr>
        </p:nvSpPr>
        <p:spPr>
          <a:xfrm>
            <a:off x="805690" y="1110955"/>
            <a:ext cx="11393400" cy="58560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SERVICE</a:t>
            </a:r>
            <a:endParaRPr b="1"/>
          </a:p>
          <a:p>
            <a:pPr indent="-596900" lvl="0" marL="457200" rtl="0" algn="l">
              <a:spcBef>
                <a:spcPts val="0"/>
              </a:spcBef>
              <a:spcAft>
                <a:spcPts val="0"/>
              </a:spcAft>
              <a:buSzPts val="5800"/>
              <a:buChar char="•"/>
            </a:pPr>
            <a:r>
              <a:rPr lang="en-US"/>
              <a:t>Highest per-capita impact of Kiwanis Family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LEADERSHIP</a:t>
            </a:r>
            <a:endParaRPr b="1"/>
          </a:p>
          <a:p>
            <a:pPr indent="-596900" lvl="0" marL="457200" rtl="0" algn="l">
              <a:spcBef>
                <a:spcPts val="0"/>
              </a:spcBef>
              <a:spcAft>
                <a:spcPts val="0"/>
              </a:spcAft>
              <a:buSzPts val="5800"/>
              <a:buChar char="•"/>
            </a:pPr>
            <a:r>
              <a:rPr lang="en-US"/>
              <a:t>Three levels to leadership - countless opportunities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FELLOWSHIP</a:t>
            </a:r>
            <a:endParaRPr b="1"/>
          </a:p>
          <a:p>
            <a:pPr indent="-596900" lvl="0" marL="457200" rtl="0" algn="l">
              <a:spcBef>
                <a:spcPts val="0"/>
              </a:spcBef>
              <a:spcAft>
                <a:spcPts val="0"/>
              </a:spcAft>
              <a:buSzPts val="5800"/>
              <a:buChar char="•"/>
            </a:pPr>
            <a:r>
              <a:rPr lang="en-US"/>
              <a:t>A collegiate family - lifelong friendships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a40d8e8043_1_19"/>
          <p:cNvSpPr txBox="1"/>
          <p:nvPr>
            <p:ph idx="1" type="body"/>
          </p:nvPr>
        </p:nvSpPr>
        <p:spPr>
          <a:xfrm>
            <a:off x="551715" y="4408550"/>
            <a:ext cx="11393400" cy="1587600"/>
          </a:xfrm>
          <a:prstGeom prst="rect">
            <a:avLst/>
          </a:prstGeom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Live to Serve,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Love to Serve</a:t>
            </a:r>
            <a:endParaRPr/>
          </a:p>
        </p:txBody>
      </p:sp>
      <p:sp>
        <p:nvSpPr>
          <p:cNvPr id="122" name="Google Shape;122;ga40d8e8043_1_19"/>
          <p:cNvSpPr txBox="1"/>
          <p:nvPr>
            <p:ph idx="3" type="body"/>
          </p:nvPr>
        </p:nvSpPr>
        <p:spPr>
          <a:xfrm>
            <a:off x="551715" y="2622234"/>
            <a:ext cx="11393400" cy="1092600"/>
          </a:xfrm>
          <a:prstGeom prst="rect">
            <a:avLst/>
          </a:prstGeom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Our Motto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a40d8e8043_1_26"/>
          <p:cNvSpPr txBox="1"/>
          <p:nvPr>
            <p:ph idx="1" type="body"/>
          </p:nvPr>
        </p:nvSpPr>
        <p:spPr>
          <a:xfrm>
            <a:off x="551715" y="226996"/>
            <a:ext cx="11393400" cy="1587600"/>
          </a:xfrm>
          <a:prstGeom prst="rect">
            <a:avLst/>
          </a:prstGeom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Get the Bigger Picture</a:t>
            </a:r>
            <a:endParaRPr/>
          </a:p>
          <a:p>
            <a:pPr indent="-609600" lvl="0" marL="457200" rtl="0" algn="l">
              <a:spcBef>
                <a:spcPts val="0"/>
              </a:spcBef>
              <a:spcAft>
                <a:spcPts val="0"/>
              </a:spcAft>
              <a:buSzPts val="6000"/>
              <a:buChar char="-"/>
            </a:pPr>
            <a:r>
              <a:rPr lang="en-US"/>
              <a:t>Meet the Kiwanis Family </a:t>
            </a:r>
            <a:endParaRPr/>
          </a:p>
        </p:txBody>
      </p:sp>
      <p:sp>
        <p:nvSpPr>
          <p:cNvPr id="128" name="Google Shape;128;ga40d8e8043_1_26"/>
          <p:cNvSpPr txBox="1"/>
          <p:nvPr>
            <p:ph idx="2" type="body"/>
          </p:nvPr>
        </p:nvSpPr>
        <p:spPr>
          <a:xfrm>
            <a:off x="439851" y="2036650"/>
            <a:ext cx="12125100" cy="58560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-596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800"/>
              <a:buChar char="•"/>
            </a:pPr>
            <a:r>
              <a:rPr lang="en-US"/>
              <a:t>K-Kids: Elementary School (ages 5-11)</a:t>
            </a:r>
            <a:endParaRPr/>
          </a:p>
          <a:p>
            <a:pPr indent="-596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800"/>
              <a:buChar char="•"/>
            </a:pPr>
            <a:r>
              <a:rPr lang="en-US"/>
              <a:t>Builders Club: Middle School (ages 12-14)</a:t>
            </a:r>
            <a:endParaRPr/>
          </a:p>
          <a:p>
            <a:pPr indent="-596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800"/>
              <a:buChar char="•"/>
            </a:pPr>
            <a:r>
              <a:rPr lang="en-US"/>
              <a:t>Key Club: High School (ages 15-18)</a:t>
            </a:r>
            <a:endParaRPr/>
          </a:p>
          <a:p>
            <a:pPr indent="-596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800"/>
              <a:buChar char="•"/>
            </a:pPr>
            <a:r>
              <a:rPr lang="en-US"/>
              <a:t>Circle K International: College/University Level</a:t>
            </a:r>
            <a:endParaRPr/>
          </a:p>
          <a:p>
            <a:pPr indent="-596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800"/>
              <a:buChar char="•"/>
            </a:pPr>
            <a:r>
              <a:rPr lang="en-US"/>
              <a:t>Aktion Club: Adults with Disabilities</a:t>
            </a:r>
            <a:endParaRPr/>
          </a:p>
          <a:p>
            <a:pPr indent="-596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800"/>
              <a:buChar char="•"/>
            </a:pPr>
            <a:r>
              <a:rPr lang="en-US"/>
              <a:t>Kiwanis: Adults (18+)</a:t>
            </a:r>
            <a:endParaRPr/>
          </a:p>
        </p:txBody>
      </p:sp>
      <p:pic>
        <p:nvPicPr>
          <p:cNvPr descr="Image result for K-Kids kiwanis" id="129" name="Google Shape;129;ga40d8e8043_1_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36575" y="6942025"/>
            <a:ext cx="2638425" cy="124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ga40d8e8043_1_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22225" y="7017125"/>
            <a:ext cx="1777026" cy="109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ga40d8e8043_1_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20475" y="8837386"/>
            <a:ext cx="3797400" cy="6853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aktion club" id="132" name="Google Shape;132;ga40d8e8043_1_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020850" y="8425113"/>
            <a:ext cx="1932708" cy="109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ga40d8e8043_1_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354011" y="8114700"/>
            <a:ext cx="2343450" cy="140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a40d8e8043_1_43"/>
          <p:cNvSpPr txBox="1"/>
          <p:nvPr>
            <p:ph idx="1" type="body"/>
          </p:nvPr>
        </p:nvSpPr>
        <p:spPr>
          <a:xfrm>
            <a:off x="5330471" y="4082996"/>
            <a:ext cx="6651000" cy="1587600"/>
          </a:xfrm>
          <a:prstGeom prst="rect">
            <a:avLst/>
          </a:prstGeom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-6096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6000"/>
              <a:buChar char="●"/>
            </a:pPr>
            <a:r>
              <a:rPr lang="en-US"/>
              <a:t>Clubs</a:t>
            </a:r>
            <a:endParaRPr/>
          </a:p>
          <a:p>
            <a:pPr indent="-6096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6000"/>
              <a:buChar char="●"/>
            </a:pPr>
            <a:r>
              <a:rPr lang="en-US"/>
              <a:t>Divisions</a:t>
            </a:r>
            <a:endParaRPr/>
          </a:p>
          <a:p>
            <a:pPr indent="-6096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6000"/>
              <a:buChar char="●"/>
            </a:pPr>
            <a:r>
              <a:rPr lang="en-US"/>
              <a:t>Districts</a:t>
            </a:r>
            <a:endParaRPr/>
          </a:p>
          <a:p>
            <a:pPr indent="-6096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6000"/>
              <a:buChar char="●"/>
            </a:pPr>
            <a:r>
              <a:rPr lang="en-US"/>
              <a:t>International</a:t>
            </a:r>
            <a:endParaRPr/>
          </a:p>
        </p:txBody>
      </p:sp>
      <p:sp>
        <p:nvSpPr>
          <p:cNvPr id="139" name="Google Shape;139;ga40d8e8043_1_43"/>
          <p:cNvSpPr txBox="1"/>
          <p:nvPr>
            <p:ph idx="3" type="body"/>
          </p:nvPr>
        </p:nvSpPr>
        <p:spPr>
          <a:xfrm>
            <a:off x="551725" y="227010"/>
            <a:ext cx="3835800" cy="5856000"/>
          </a:xfrm>
          <a:prstGeom prst="rect">
            <a:avLst/>
          </a:prstGeom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How Does CKI Work?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a40d8e8043_1_51"/>
          <p:cNvSpPr txBox="1"/>
          <p:nvPr>
            <p:ph idx="1" type="body"/>
          </p:nvPr>
        </p:nvSpPr>
        <p:spPr>
          <a:xfrm>
            <a:off x="551715" y="226996"/>
            <a:ext cx="11393400" cy="1587600"/>
          </a:xfrm>
          <a:prstGeom prst="rect">
            <a:avLst/>
          </a:prstGeom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Dues</a:t>
            </a:r>
            <a:endParaRPr/>
          </a:p>
        </p:txBody>
      </p:sp>
      <p:sp>
        <p:nvSpPr>
          <p:cNvPr id="145" name="Google Shape;145;ga40d8e8043_1_51"/>
          <p:cNvSpPr txBox="1"/>
          <p:nvPr>
            <p:ph idx="2" type="body"/>
          </p:nvPr>
        </p:nvSpPr>
        <p:spPr>
          <a:xfrm>
            <a:off x="551726" y="1948725"/>
            <a:ext cx="12198000" cy="58560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-596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5800"/>
              <a:buChar char="•"/>
            </a:pPr>
            <a:r>
              <a:rPr lang="en-US"/>
              <a:t>Dues vary depending on your club and district</a:t>
            </a:r>
            <a:endParaRPr/>
          </a:p>
          <a:p>
            <a:pPr indent="-596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5800"/>
              <a:buChar char="•"/>
            </a:pPr>
            <a:r>
              <a:rPr lang="en-US">
                <a:highlight>
                  <a:schemeClr val="dk1"/>
                </a:highlight>
              </a:rPr>
              <a:t>[Insert your per-member district dues amount]</a:t>
            </a:r>
            <a:endParaRPr>
              <a:highlight>
                <a:schemeClr val="dk1"/>
              </a:highlight>
            </a:endParaRPr>
          </a:p>
          <a:p>
            <a:pPr indent="-596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5800"/>
              <a:buChar char="•"/>
            </a:pPr>
            <a:r>
              <a:rPr lang="en-US">
                <a:highlight>
                  <a:schemeClr val="dk1"/>
                </a:highlight>
              </a:rPr>
              <a:t>[</a:t>
            </a:r>
            <a:r>
              <a:rPr lang="en-US">
                <a:solidFill>
                  <a:schemeClr val="lt1"/>
                </a:solidFill>
                <a:highlight>
                  <a:schemeClr val="dk1"/>
                </a:highlight>
              </a:rPr>
              <a:t>Insert your per-member club dues amount]</a:t>
            </a:r>
            <a:endParaRPr>
              <a:solidFill>
                <a:schemeClr val="lt1"/>
              </a:solidFill>
              <a:highlight>
                <a:schemeClr val="dk1"/>
              </a:highlight>
            </a:endParaRPr>
          </a:p>
          <a:p>
            <a:pPr indent="-596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Char char="•"/>
            </a:pPr>
            <a:r>
              <a:rPr lang="en-US">
                <a:solidFill>
                  <a:schemeClr val="lt1"/>
                </a:solidFill>
              </a:rPr>
              <a:t>Flat club fee to International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a40d8e8043_1_59"/>
          <p:cNvSpPr txBox="1"/>
          <p:nvPr>
            <p:ph idx="1" type="body"/>
          </p:nvPr>
        </p:nvSpPr>
        <p:spPr>
          <a:xfrm>
            <a:off x="551715" y="773421"/>
            <a:ext cx="11393400" cy="1587600"/>
          </a:xfrm>
          <a:prstGeom prst="rect">
            <a:avLst/>
          </a:prstGeom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Does Your Membership Give You? </a:t>
            </a:r>
            <a:endParaRPr/>
          </a:p>
          <a:p>
            <a:pPr indent="-609600" lvl="0" marL="457200" rtl="0" algn="ctr">
              <a:spcBef>
                <a:spcPts val="0"/>
              </a:spcBef>
              <a:spcAft>
                <a:spcPts val="0"/>
              </a:spcAft>
              <a:buSzPts val="6000"/>
              <a:buChar char="-"/>
            </a:pPr>
            <a:r>
              <a:rPr lang="en-US"/>
              <a:t>Tangible Benefits</a:t>
            </a:r>
            <a:endParaRPr/>
          </a:p>
        </p:txBody>
      </p:sp>
      <p:sp>
        <p:nvSpPr>
          <p:cNvPr id="151" name="Google Shape;151;ga40d8e8043_1_59"/>
          <p:cNvSpPr txBox="1"/>
          <p:nvPr>
            <p:ph idx="2" type="body"/>
          </p:nvPr>
        </p:nvSpPr>
        <p:spPr>
          <a:xfrm>
            <a:off x="551737" y="3427350"/>
            <a:ext cx="12198000" cy="19734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-482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3D79"/>
              </a:buClr>
              <a:buSzPts val="4000"/>
              <a:buChar char="●"/>
            </a:pPr>
            <a:r>
              <a:rPr lang="en-US"/>
              <a:t>Resume-building leadership opportunities</a:t>
            </a:r>
            <a:endParaRPr/>
          </a:p>
          <a:p>
            <a:pPr indent="-482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3D79"/>
              </a:buClr>
              <a:buSzPts val="4000"/>
              <a:buChar char="●"/>
            </a:pPr>
            <a:r>
              <a:rPr lang="en-US"/>
              <a:t>Leadership development conferences</a:t>
            </a:r>
            <a:endParaRPr/>
          </a:p>
          <a:p>
            <a:pPr indent="-482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3D79"/>
              </a:buClr>
              <a:buSzPts val="4000"/>
              <a:buChar char="●"/>
            </a:pPr>
            <a:r>
              <a:rPr lang="en-US"/>
              <a:t>Discounts with participating retailers</a:t>
            </a:r>
            <a:endParaRPr/>
          </a:p>
          <a:p>
            <a:pPr indent="-482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3D79"/>
              </a:buClr>
              <a:buSzPts val="4000"/>
              <a:buChar char="●"/>
            </a:pPr>
            <a:r>
              <a:rPr lang="en-US"/>
              <a:t>Connection to community leaders</a:t>
            </a:r>
            <a:endParaRPr/>
          </a:p>
          <a:p>
            <a:pPr indent="-482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3D79"/>
              </a:buClr>
              <a:buSzPts val="4000"/>
              <a:buChar char="●"/>
            </a:pPr>
            <a:r>
              <a:rPr lang="en-US"/>
              <a:t>Scholarship opportunities</a:t>
            </a:r>
            <a:endParaRPr/>
          </a:p>
          <a:p>
            <a:pPr indent="-482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3D79"/>
              </a:buClr>
              <a:buSzPts val="4000"/>
              <a:buChar char="●"/>
            </a:pPr>
            <a:r>
              <a:rPr lang="en-US">
                <a:highlight>
                  <a:srgbClr val="FFFF00"/>
                </a:highlight>
              </a:rPr>
              <a:t>[Fill in with your club’s benefits!]</a:t>
            </a:r>
            <a:endParaRPr>
              <a:highlight>
                <a:srgbClr val="FFFF00"/>
              </a:highlight>
            </a:endParaRPr>
          </a:p>
          <a:p>
            <a:pPr indent="-482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3D79"/>
              </a:buClr>
              <a:buSzPts val="4000"/>
              <a:buChar char="●"/>
            </a:pPr>
            <a:r>
              <a:rPr lang="en-US"/>
              <a:t>[Ex. T-shirt? Food?]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a40d8e8043_1_68"/>
          <p:cNvSpPr txBox="1"/>
          <p:nvPr>
            <p:ph idx="1" type="body"/>
          </p:nvPr>
        </p:nvSpPr>
        <p:spPr>
          <a:xfrm>
            <a:off x="551715" y="773421"/>
            <a:ext cx="11393400" cy="1587600"/>
          </a:xfrm>
          <a:prstGeom prst="rect">
            <a:avLst/>
          </a:prstGeom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Does Your Membership Give You? </a:t>
            </a:r>
            <a:endParaRPr/>
          </a:p>
          <a:p>
            <a:pPr indent="-609600" lvl="0" marL="457200" rtl="0" algn="ctr">
              <a:spcBef>
                <a:spcPts val="0"/>
              </a:spcBef>
              <a:spcAft>
                <a:spcPts val="0"/>
              </a:spcAft>
              <a:buSzPts val="6000"/>
              <a:buChar char="-"/>
            </a:pPr>
            <a:r>
              <a:rPr lang="en-US"/>
              <a:t>Solidary Benefits</a:t>
            </a:r>
            <a:endParaRPr/>
          </a:p>
        </p:txBody>
      </p:sp>
      <p:sp>
        <p:nvSpPr>
          <p:cNvPr id="157" name="Google Shape;157;ga40d8e8043_1_68"/>
          <p:cNvSpPr txBox="1"/>
          <p:nvPr>
            <p:ph idx="2" type="body"/>
          </p:nvPr>
        </p:nvSpPr>
        <p:spPr>
          <a:xfrm>
            <a:off x="255000" y="3427350"/>
            <a:ext cx="12494700" cy="19734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-482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3D79"/>
              </a:buClr>
              <a:buSzPts val="4000"/>
              <a:buChar char="●"/>
            </a:pPr>
            <a:r>
              <a:rPr lang="en-US"/>
              <a:t>Find your family in college</a:t>
            </a:r>
            <a:endParaRPr/>
          </a:p>
          <a:p>
            <a:pPr indent="-482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3D79"/>
              </a:buClr>
              <a:buSzPts val="4000"/>
              <a:buChar char="●"/>
            </a:pPr>
            <a:r>
              <a:rPr lang="en-US"/>
              <a:t>Make an impact on your community</a:t>
            </a:r>
            <a:endParaRPr/>
          </a:p>
          <a:p>
            <a:pPr indent="-482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3D79"/>
              </a:buClr>
              <a:buSzPts val="4000"/>
              <a:buChar char="●"/>
            </a:pPr>
            <a:r>
              <a:rPr lang="en-US"/>
              <a:t>Mentorship from CKI alumni or Kiwanis members</a:t>
            </a:r>
            <a:endParaRPr/>
          </a:p>
          <a:p>
            <a:pPr indent="-482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3D79"/>
              </a:buClr>
              <a:buSzPts val="4000"/>
              <a:buChar char="●"/>
            </a:pPr>
            <a:r>
              <a:rPr lang="en-US"/>
              <a:t>Being part of a global movement</a:t>
            </a:r>
            <a:endParaRPr/>
          </a:p>
          <a:p>
            <a:pPr indent="-482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3D79"/>
              </a:buClr>
              <a:buSzPts val="4000"/>
              <a:buChar char="●"/>
            </a:pPr>
            <a:r>
              <a:rPr lang="en-US">
                <a:highlight>
                  <a:srgbClr val="FFFF00"/>
                </a:highlight>
              </a:rPr>
              <a:t>[Fill in with your benefits! What makes your club so special?]</a:t>
            </a:r>
            <a:endParaRPr>
              <a:highlight>
                <a:srgbClr val="FFFF00"/>
              </a:highlight>
            </a:endParaRPr>
          </a:p>
          <a:p>
            <a:pPr indent="-482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3D79"/>
              </a:buClr>
              <a:buSzPts val="4000"/>
              <a:buChar char="●"/>
            </a:pPr>
            <a:r>
              <a:rPr lang="en-US"/>
              <a:t>[Ex. Member celebrations, big-little program]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0x01010012285384451FF942B2EC312DC6840CA8</vt:lpwstr>
  </property>
</Properties>
</file>