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8" r:id="rId1"/>
  </p:sldMasterIdLst>
  <p:sldIdLst>
    <p:sldId id="262" r:id="rId2"/>
    <p:sldId id="258" r:id="rId3"/>
    <p:sldId id="260" r:id="rId4"/>
    <p:sldId id="270" r:id="rId5"/>
    <p:sldId id="278" r:id="rId6"/>
    <p:sldId id="261" r:id="rId7"/>
    <p:sldId id="274" r:id="rId8"/>
    <p:sldId id="276" r:id="rId9"/>
    <p:sldId id="269" r:id="rId10"/>
    <p:sldId id="264" r:id="rId11"/>
    <p:sldId id="27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64"/>
    <p:restoredTop sz="96976"/>
  </p:normalViewPr>
  <p:slideViewPr>
    <p:cSldViewPr snapToGrid="0" snapToObjects="1">
      <p:cViewPr varScale="1">
        <p:scale>
          <a:sx n="129" d="100"/>
          <a:sy n="129" d="100"/>
        </p:scale>
        <p:origin x="240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71F1A-F535-0240-80EE-3B7105E3B0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547884-32A7-CA47-BACC-3AC34C8FE7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35085-112E-A244-88E8-4D309D7AF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6/9/26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BDF47-5B55-904D-9D89-EBD7CB4C2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BC115-47F3-704B-83FB-C44B21723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43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048AE-EEAF-7D44-88DB-B238743D0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D8BD10-F795-8A4D-BC6B-7C33BBCE8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43B11-2577-BA40-AFE7-E7211737D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4225-EEF6-8C44-91B4-703B9DE6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631FC-0339-134D-967A-0CD4BAF33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439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F5846E-3EF4-5443-8A7C-E96B316BB7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6B6FC-D1E3-D841-ACA9-244E383539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06D79-3B5C-0742-B14C-D837461A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0D978-5410-4543-AD8E-FAF7A3A04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BA8DA-2EFF-6746-B938-BFB9A7ED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31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C19D7-FADA-2449-A2B6-94A936CB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BA69F-288B-1F42-8E3F-CC19870AA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A8DDC-1EEF-4947-A110-C11347120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67B57-E5DA-EB4A-B088-4C85000FF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CF9CB-BB03-CC4B-84BC-1A729E53E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422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80C9F-E36D-544C-B0A2-CEDFB07C1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A55D1-06D2-834C-8C9E-96E80C971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E13A7-BEF4-6941-8E7F-760C1A474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6/9/26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6F5B2-183C-D548-A413-3DF3A2E14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1B4C0-374B-F74D-B8F0-11E69AA49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28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FFF34-F7C6-E542-8740-F2CE6E768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0647A-CCAA-5642-8E7A-CA274DE57C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4CC09-8DB5-594F-A0E6-875E828D8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64E4E1-9E2D-DD42-B721-0233B98F6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BB338-35F9-7342-8E66-F9AC346CE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4A3AD-B46D-CE44-A8B6-32962F874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895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5A2D3-7935-9444-BD14-E95219A3B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6ADE2-0384-A642-8295-39699CE6D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893504-D4FA-1147-813D-3292892F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D6298B-2F30-954E-99B6-76B947136D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09D77A-49F5-674D-9969-C5A0ABC63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9385A-0B98-6C40-AACC-FC0FDE84F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619E3A-C0E0-AE43-B97D-140608CC7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5CD42E-F010-4241-9A4A-7CEC5590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092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99D36-3666-E54D-A03F-2F81DDFCE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5A64AE-779E-7544-8138-3F45E4F9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B2E83C-A3A3-574C-90C3-B4ECB304B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1CA2B6-8365-CB4D-8B30-35B3885AE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77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181FBB-E4C4-5541-B137-EDC27F2C4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7DC506-7512-B64B-8BFA-B5C2BBB2A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939FA-7DD5-6140-B74A-5CD7359C9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13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104E1-F6A0-E147-95B8-4A428A6D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5F095-B07D-3240-986F-5E9B52BB9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A81898-81DD-6246-A9DB-752A3E788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D00994-1C77-1543-B2F5-CA8EDB3D9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1F0D64-E70D-4244-97CB-2CD072E2A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C237E-64D5-5240-9140-1F8CA71EA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197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B31F4-8B1F-0E40-9887-87A21EEAE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790874-CAB3-2E4E-B302-9100F8FAB5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D0397-BA76-FE4B-B5E6-461DBC17C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5DF8E5-F212-FB4A-B672-43153D2F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F58C2-4B29-2D46-B868-EC8A4C9B4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798AB9-627A-C44D-AB21-944B81A1E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25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2AC826-D5F4-DA47-9EB8-27C8E3549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82CF7-C160-7F47-97B9-FBCE80D10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E4D9D-C219-144F-AF8D-43FAF82877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6/9/26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8C5A9-DA6E-9D47-A62E-1996F430DD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6F9DA-EB09-514B-9D9D-2B5327574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61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BB437BD-6166-CC48-8C37-62FED4DC55C0}"/>
              </a:ext>
            </a:extLst>
          </p:cNvPr>
          <p:cNvSpPr/>
          <p:nvPr/>
        </p:nvSpPr>
        <p:spPr>
          <a:xfrm>
            <a:off x="0" y="152400"/>
            <a:ext cx="12192000" cy="1188720"/>
          </a:xfrm>
          <a:prstGeom prst="rect">
            <a:avLst/>
          </a:prstGeom>
          <a:solidFill>
            <a:srgbClr val="9EA3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08D8DD-A470-3B46-89D0-2C39883D0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228" y="415075"/>
            <a:ext cx="4930160" cy="561109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Officers Council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01F56-A62F-6A49-9807-A21AB91CE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828799"/>
            <a:ext cx="6172200" cy="45037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latin typeface="Garamond" panose="02020404030301010803" pitchFamily="18" charset="0"/>
              </a:rPr>
              <a:t>AGENDA</a:t>
            </a:r>
          </a:p>
          <a:p>
            <a:pPr marL="358775" indent="-350838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Role Call</a:t>
            </a:r>
          </a:p>
          <a:p>
            <a:pPr marL="358775" indent="-350838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Welcome, Icebreaker, and Introductions</a:t>
            </a:r>
          </a:p>
          <a:p>
            <a:pPr marL="358775" indent="-350838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Changes to the 2026-2027 CKI year</a:t>
            </a:r>
          </a:p>
          <a:p>
            <a:pPr marL="358775" indent="-350838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Announcements and Reminders</a:t>
            </a:r>
          </a:p>
          <a:p>
            <a:pPr marL="358775" indent="-350838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Club Updates</a:t>
            </a:r>
          </a:p>
          <a:p>
            <a:pPr marL="358775" indent="-350838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Official Business</a:t>
            </a:r>
          </a:p>
          <a:p>
            <a:pPr marL="358775" indent="-350838">
              <a:buBlip>
                <a:blip r:embed="rId2"/>
              </a:buBlip>
            </a:pPr>
            <a:r>
              <a:rPr lang="en-US" sz="2400">
                <a:latin typeface="Garamond" panose="02020404030301010803" pitchFamily="18" charset="0"/>
              </a:rPr>
              <a:t>Guest Commentary/Open </a:t>
            </a:r>
            <a:r>
              <a:rPr lang="en-US" sz="2400" dirty="0">
                <a:latin typeface="Garamond" panose="02020404030301010803" pitchFamily="18" charset="0"/>
              </a:rPr>
              <a:t>Forum</a:t>
            </a:r>
          </a:p>
          <a:p>
            <a:pPr marL="358775" indent="-350838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Trivia</a:t>
            </a:r>
          </a:p>
          <a:p>
            <a:pPr marL="358775" indent="-350838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Adjournment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5B9C9-BDFE-B44C-B9CA-4AE6C433A5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342" y="3017519"/>
            <a:ext cx="4031094" cy="16548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3200" b="1" dirty="0">
                <a:latin typeface="Garamond" panose="02020404030301010803" pitchFamily="18" charset="0"/>
                <a:ea typeface="+mj-ea"/>
                <a:cs typeface="+mj-cs"/>
              </a:rPr>
              <a:t>Pennsylvania District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3200" b="1" dirty="0">
                <a:latin typeface="Garamond" panose="02020404030301010803" pitchFamily="18" charset="0"/>
                <a:ea typeface="+mj-ea"/>
                <a:cs typeface="+mj-cs"/>
              </a:rPr>
              <a:t>Circle K International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3200" b="1" dirty="0">
                <a:latin typeface="Garamond" panose="02020404030301010803" pitchFamily="18" charset="0"/>
                <a:ea typeface="+mj-ea"/>
                <a:cs typeface="+mj-cs"/>
              </a:rPr>
              <a:t>9 June 2026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3983875-DF84-8B4C-BDE9-1A3F2598EB0B}"/>
              </a:ext>
            </a:extLst>
          </p:cNvPr>
          <p:cNvGrpSpPr/>
          <p:nvPr/>
        </p:nvGrpSpPr>
        <p:grpSpPr>
          <a:xfrm>
            <a:off x="836469" y="232406"/>
            <a:ext cx="1485265" cy="1028700"/>
            <a:chOff x="0" y="0"/>
            <a:chExt cx="4895097" cy="3390032"/>
          </a:xfrm>
        </p:grpSpPr>
        <p:sp>
          <p:nvSpPr>
            <p:cNvPr id="12" name="Freeform: Shape 23">
              <a:extLst>
                <a:ext uri="{FF2B5EF4-FFF2-40B4-BE49-F238E27FC236}">
                  <a16:creationId xmlns:a16="http://schemas.microsoft.com/office/drawing/2014/main" id="{171BC05C-BC68-2045-8E38-B4612B24BC94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A112071-83EF-2C4A-BAE8-4B8D517C9A28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9EA37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14" name="Picture 13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155FC215-EB08-4B43-A1BE-2F7A269B9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5899" y="6756"/>
              <a:ext cx="3406332" cy="33832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4309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F83274-D42D-7543-99E0-408A59147152}"/>
              </a:ext>
            </a:extLst>
          </p:cNvPr>
          <p:cNvSpPr/>
          <p:nvPr/>
        </p:nvSpPr>
        <p:spPr>
          <a:xfrm>
            <a:off x="0" y="156094"/>
            <a:ext cx="12192000" cy="1188720"/>
          </a:xfrm>
          <a:prstGeom prst="rect">
            <a:avLst/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0709F54-F4ED-5D46-B956-DCEDB9927765}"/>
              </a:ext>
            </a:extLst>
          </p:cNvPr>
          <p:cNvGrpSpPr/>
          <p:nvPr/>
        </p:nvGrpSpPr>
        <p:grpSpPr>
          <a:xfrm>
            <a:off x="838200" y="237373"/>
            <a:ext cx="1485900" cy="1026161"/>
            <a:chOff x="0" y="0"/>
            <a:chExt cx="4895097" cy="3383280"/>
          </a:xfrm>
        </p:grpSpPr>
        <p:sp>
          <p:nvSpPr>
            <p:cNvPr id="6" name="Freeform: Shape 38">
              <a:extLst>
                <a:ext uri="{FF2B5EF4-FFF2-40B4-BE49-F238E27FC236}">
                  <a16:creationId xmlns:a16="http://schemas.microsoft.com/office/drawing/2014/main" id="{CF0BFC77-273D-9944-85C7-2D96114F2C80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91FB7AC-AD9E-4B47-9345-731DB33796BB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003D7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8" name="Picture 7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B1D76B19-7ECA-BF4B-B654-6CE272038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3092" y="0"/>
              <a:ext cx="3406331" cy="338327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4B04D-DE66-074E-A968-1F608735CC9C}"/>
              </a:ext>
            </a:extLst>
          </p:cNvPr>
          <p:cNvSpPr txBox="1">
            <a:spLocks/>
          </p:cNvSpPr>
          <p:nvPr/>
        </p:nvSpPr>
        <p:spPr>
          <a:xfrm>
            <a:off x="838200" y="183486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>
              <a:buFont typeface="Arial" panose="020B0604020202020204" pitchFamily="34" charset="0"/>
              <a:buBlip>
                <a:blip r:embed="rId3"/>
              </a:buBlip>
            </a:pPr>
            <a:r>
              <a:rPr lang="en-US" sz="2400" dirty="0">
                <a:latin typeface="Garamond" panose="02020404030301010803" pitchFamily="18" charset="0"/>
              </a:rPr>
              <a:t>Appointment of Angeline </a:t>
            </a:r>
            <a:r>
              <a:rPr lang="en-US" sz="2400" dirty="0" err="1">
                <a:latin typeface="Garamond" panose="02020404030301010803" pitchFamily="18" charset="0"/>
              </a:rPr>
              <a:t>Pommier</a:t>
            </a:r>
            <a:r>
              <a:rPr lang="en-US" sz="2400" dirty="0">
                <a:latin typeface="Garamond" panose="02020404030301010803" pitchFamily="18" charset="0"/>
              </a:rPr>
              <a:t>, University of Pittsburgh – Greensburg as District Secretary-Treasurer</a:t>
            </a:r>
          </a:p>
          <a:p>
            <a:pPr marL="358775" indent="-358775">
              <a:buFont typeface="Arial" panose="020B0604020202020204" pitchFamily="34" charset="0"/>
              <a:buBlip>
                <a:blip r:embed="rId3"/>
              </a:buBlip>
            </a:pPr>
            <a:r>
              <a:rPr lang="en-US" sz="2400" dirty="0">
                <a:latin typeface="Garamond" panose="02020404030301010803" pitchFamily="18" charset="0"/>
              </a:rPr>
              <a:t>Do you want a membership incentive for dues paying members? T-shirt, sticker, pin, etc.</a:t>
            </a:r>
          </a:p>
          <a:p>
            <a:pPr marL="358775" indent="-358775">
              <a:buFont typeface="Arial" panose="020B0604020202020204" pitchFamily="34" charset="0"/>
              <a:buBlip>
                <a:blip r:embed="rId3"/>
              </a:buBlip>
            </a:pPr>
            <a:r>
              <a:rPr lang="en-US" sz="2400" dirty="0">
                <a:latin typeface="Garamond" panose="02020404030301010803" pitchFamily="18" charset="0"/>
              </a:rPr>
              <a:t>DCON 2027 Survey</a:t>
            </a:r>
          </a:p>
          <a:p>
            <a:pPr marL="815975" lvl="1" indent="-358775">
              <a:buBlip>
                <a:blip r:embed="rId3"/>
              </a:buBlip>
            </a:pPr>
            <a:r>
              <a:rPr lang="en-US" sz="2000" dirty="0">
                <a:latin typeface="Garamond" panose="02020404030301010803" pitchFamily="18" charset="0"/>
              </a:rPr>
              <a:t>Location</a:t>
            </a:r>
          </a:p>
          <a:p>
            <a:pPr marL="1273175" lvl="2" indent="-358775">
              <a:buBlip>
                <a:blip r:embed="rId3"/>
              </a:buBlip>
            </a:pPr>
            <a:r>
              <a:rPr lang="en-US" sz="1600" dirty="0">
                <a:latin typeface="Garamond" panose="02020404030301010803" pitchFamily="18" charset="0"/>
              </a:rPr>
              <a:t>University of Pittsburgh – Greensburg, Greensburg, PA</a:t>
            </a:r>
          </a:p>
          <a:p>
            <a:pPr marL="1273175" lvl="2" indent="-358775">
              <a:buBlip>
                <a:blip r:embed="rId3"/>
              </a:buBlip>
            </a:pPr>
            <a:r>
              <a:rPr lang="en-US" sz="1600" dirty="0">
                <a:latin typeface="Garamond" panose="02020404030301010803" pitchFamily="18" charset="0"/>
              </a:rPr>
              <a:t>Drexel University – Philadelphia, PA</a:t>
            </a:r>
          </a:p>
          <a:p>
            <a:pPr marL="1273175" lvl="2" indent="-358775">
              <a:buBlip>
                <a:blip r:embed="rId3"/>
              </a:buBlip>
            </a:pPr>
            <a:r>
              <a:rPr lang="en-US" sz="1600" dirty="0">
                <a:latin typeface="Garamond" panose="02020404030301010803" pitchFamily="18" charset="0"/>
              </a:rPr>
              <a:t>Other bids</a:t>
            </a:r>
          </a:p>
          <a:p>
            <a:pPr marL="815975" lvl="1" indent="-358775">
              <a:buBlip>
                <a:blip r:embed="rId3"/>
              </a:buBlip>
            </a:pPr>
            <a:r>
              <a:rPr lang="en-US" sz="2000" dirty="0">
                <a:latin typeface="Garamond" panose="02020404030301010803" pitchFamily="18" charset="0"/>
              </a:rPr>
              <a:t>Agenda – Service, Workshops, Awards, Fun?</a:t>
            </a:r>
          </a:p>
          <a:p>
            <a:pPr marL="358775" indent="-358775">
              <a:buBlip>
                <a:blip r:embed="rId3"/>
              </a:buBlip>
            </a:pPr>
            <a:r>
              <a:rPr lang="en-US" sz="2400" dirty="0">
                <a:latin typeface="Garamond" panose="02020404030301010803" pitchFamily="18" charset="0"/>
              </a:rPr>
              <a:t>InterPACK 2026 Survey</a:t>
            </a:r>
          </a:p>
          <a:p>
            <a:pPr marL="815975" lvl="1" indent="-358775">
              <a:buBlip>
                <a:blip r:embed="rId3"/>
              </a:buBlip>
            </a:pPr>
            <a:r>
              <a:rPr lang="en-US" sz="2000" dirty="0">
                <a:latin typeface="Garamond" panose="02020404030301010803" pitchFamily="18" charset="0"/>
              </a:rPr>
              <a:t>Agenda – Service, Workshops, Fun?</a:t>
            </a:r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CBEF9CF-1CA2-B644-BA6C-3F12165239DB}"/>
              </a:ext>
            </a:extLst>
          </p:cNvPr>
          <p:cNvSpPr txBox="1">
            <a:spLocks/>
          </p:cNvSpPr>
          <p:nvPr/>
        </p:nvSpPr>
        <p:spPr>
          <a:xfrm>
            <a:off x="4562764" y="419823"/>
            <a:ext cx="6791036" cy="56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Official Business</a:t>
            </a:r>
          </a:p>
        </p:txBody>
      </p:sp>
    </p:spTree>
    <p:extLst>
      <p:ext uri="{BB962C8B-B14F-4D97-AF65-F5344CB8AC3E}">
        <p14:creationId xmlns:p14="http://schemas.microsoft.com/office/powerpoint/2010/main" val="951303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C175E95-18FE-2742-A24D-F5F196DBB29A}"/>
              </a:ext>
            </a:extLst>
          </p:cNvPr>
          <p:cNvSpPr/>
          <p:nvPr/>
        </p:nvSpPr>
        <p:spPr>
          <a:xfrm>
            <a:off x="0" y="152400"/>
            <a:ext cx="12192000" cy="1188720"/>
          </a:xfrm>
          <a:prstGeom prst="rect">
            <a:avLst/>
          </a:prstGeom>
          <a:solidFill>
            <a:srgbClr val="F580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D6B630-772C-8D42-B5BA-C4DBA876D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36505" y="3223661"/>
            <a:ext cx="4518991" cy="410679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2000" dirty="0">
                <a:latin typeface="Garamond" panose="02020404030301010803" pitchFamily="18" charset="0"/>
              </a:rPr>
              <a:t>Questions, concerns, or comments?</a:t>
            </a:r>
            <a:endParaRPr lang="en-AU" sz="2000" dirty="0">
              <a:latin typeface="Garamond" panose="02020404030301010803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C66A28E-3D08-4C4E-8FB6-516272A4AF47}"/>
              </a:ext>
            </a:extLst>
          </p:cNvPr>
          <p:cNvSpPr txBox="1">
            <a:spLocks/>
          </p:cNvSpPr>
          <p:nvPr/>
        </p:nvSpPr>
        <p:spPr>
          <a:xfrm>
            <a:off x="6423640" y="416028"/>
            <a:ext cx="4930160" cy="56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Open Forum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9E2B1C-B7BE-A340-B4DF-A617E0E7B13D}"/>
              </a:ext>
            </a:extLst>
          </p:cNvPr>
          <p:cNvGrpSpPr/>
          <p:nvPr/>
        </p:nvGrpSpPr>
        <p:grpSpPr>
          <a:xfrm>
            <a:off x="838200" y="233358"/>
            <a:ext cx="1485900" cy="1026796"/>
            <a:chOff x="0" y="0"/>
            <a:chExt cx="4895097" cy="3383753"/>
          </a:xfrm>
        </p:grpSpPr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78DC1BA6-2F2D-6445-BB0E-73F2BA62D047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8BF936-2C94-234D-9DE8-2EF7524B4921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F580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17" name="Picture 16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72AC5C6F-6F85-2448-827B-E339AC117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5481" y="473"/>
              <a:ext cx="3406331" cy="3383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818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C175E95-18FE-2742-A24D-F5F196DBB29A}"/>
              </a:ext>
            </a:extLst>
          </p:cNvPr>
          <p:cNvSpPr/>
          <p:nvPr/>
        </p:nvSpPr>
        <p:spPr>
          <a:xfrm>
            <a:off x="0" y="152400"/>
            <a:ext cx="12192000" cy="1188720"/>
          </a:xfrm>
          <a:prstGeom prst="rect">
            <a:avLst/>
          </a:prstGeom>
          <a:solidFill>
            <a:srgbClr val="F580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D6B630-772C-8D42-B5BA-C4DBA876D6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58775" lvl="0" indent="-358775">
              <a:buBlip>
                <a:blip r:embed="rId2"/>
              </a:buBlip>
            </a:pPr>
            <a:r>
              <a:rPr lang="en-US" sz="2000" dirty="0" err="1">
                <a:latin typeface="Garamond" panose="02020404030301010803" pitchFamily="18" charset="0"/>
              </a:rPr>
              <a:t>Bucknell</a:t>
            </a:r>
            <a:r>
              <a:rPr lang="en-US" sz="2000" dirty="0">
                <a:latin typeface="Garamond" panose="02020404030301010803" pitchFamily="18" charset="0"/>
              </a:rPr>
              <a:t> University</a:t>
            </a:r>
            <a:endParaRPr lang="en-AU" sz="2000" dirty="0">
              <a:latin typeface="Garamond" panose="02020404030301010803" pitchFamily="18" charset="0"/>
            </a:endParaRP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Carnegie Mellon University </a:t>
            </a:r>
            <a:endParaRPr lang="en-AU" sz="2000" dirty="0">
              <a:latin typeface="Garamond" panose="02020404030301010803" pitchFamily="18" charset="0"/>
            </a:endParaRP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Drexel University </a:t>
            </a:r>
            <a:endParaRPr lang="en-AU" sz="2000" dirty="0">
              <a:latin typeface="Garamond" panose="02020404030301010803" pitchFamily="18" charset="0"/>
            </a:endParaRP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Duquesne University </a:t>
            </a:r>
            <a:endParaRPr lang="en-AU" sz="2000" dirty="0">
              <a:latin typeface="Garamond" panose="02020404030301010803" pitchFamily="18" charset="0"/>
            </a:endParaRP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East Stroudsburg University</a:t>
            </a:r>
            <a:endParaRPr lang="en-AU" sz="2000" dirty="0">
              <a:latin typeface="Garamond" panose="02020404030301010803" pitchFamily="18" charset="0"/>
            </a:endParaRP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Elizabethtown College </a:t>
            </a:r>
            <a:endParaRPr lang="en-AU" sz="2000" dirty="0">
              <a:latin typeface="Garamond" panose="02020404030301010803" pitchFamily="18" charset="0"/>
            </a:endParaRP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Lycoming College </a:t>
            </a:r>
            <a:endParaRPr lang="en-AU" sz="2000" dirty="0">
              <a:latin typeface="Garamond" panose="02020404030301010803" pitchFamily="18" charset="0"/>
            </a:endParaRP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Penn State University – University Park</a:t>
            </a:r>
            <a:endParaRPr lang="en-AU" sz="2000" dirty="0">
              <a:latin typeface="Garamond" panose="02020404030301010803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E24F22-0912-0A45-A94D-E1A2AE61A91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Penn Western University – Edinboro</a:t>
            </a:r>
            <a:endParaRPr lang="en-AU" sz="2000" dirty="0">
              <a:latin typeface="Garamond" panose="02020404030301010803" pitchFamily="18" charset="0"/>
            </a:endParaRP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Susquehanna University</a:t>
            </a:r>
            <a:endParaRPr lang="en-AU" sz="2000" dirty="0">
              <a:latin typeface="Garamond" panose="02020404030301010803" pitchFamily="18" charset="0"/>
            </a:endParaRP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University of Pittsburgh – Greensburg </a:t>
            </a:r>
            <a:endParaRPr lang="en-AU" sz="2000" dirty="0">
              <a:latin typeface="Garamond" panose="02020404030301010803" pitchFamily="18" charset="0"/>
            </a:endParaRP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University of Scranton </a:t>
            </a:r>
          </a:p>
          <a:p>
            <a:pPr marL="358775" lvl="0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District Administrator</a:t>
            </a:r>
            <a:endParaRPr lang="en-AU" sz="2000" dirty="0">
              <a:latin typeface="Garamond" panose="02020404030301010803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C66A28E-3D08-4C4E-8FB6-516272A4AF47}"/>
              </a:ext>
            </a:extLst>
          </p:cNvPr>
          <p:cNvSpPr txBox="1">
            <a:spLocks/>
          </p:cNvSpPr>
          <p:nvPr/>
        </p:nvSpPr>
        <p:spPr>
          <a:xfrm>
            <a:off x="6423640" y="416028"/>
            <a:ext cx="4930160" cy="56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Role Call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9E2B1C-B7BE-A340-B4DF-A617E0E7B13D}"/>
              </a:ext>
            </a:extLst>
          </p:cNvPr>
          <p:cNvGrpSpPr/>
          <p:nvPr/>
        </p:nvGrpSpPr>
        <p:grpSpPr>
          <a:xfrm>
            <a:off x="838200" y="233358"/>
            <a:ext cx="1485900" cy="1026796"/>
            <a:chOff x="0" y="0"/>
            <a:chExt cx="4895097" cy="3383753"/>
          </a:xfrm>
        </p:grpSpPr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78DC1BA6-2F2D-6445-BB0E-73F2BA62D047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8BF936-2C94-234D-9DE8-2EF7524B4921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F580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17" name="Picture 16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72AC5C6F-6F85-2448-827B-E339AC117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5481" y="473"/>
              <a:ext cx="3406331" cy="3383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0171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AC335B-E304-F145-A64A-3C7AB283A9C8}"/>
              </a:ext>
            </a:extLst>
          </p:cNvPr>
          <p:cNvSpPr/>
          <p:nvPr/>
        </p:nvSpPr>
        <p:spPr>
          <a:xfrm>
            <a:off x="0" y="156298"/>
            <a:ext cx="12192000" cy="1188720"/>
          </a:xfrm>
          <a:prstGeom prst="rect">
            <a:avLst/>
          </a:prstGeom>
          <a:solidFill>
            <a:srgbClr val="00A5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85059A1-9C9D-DA46-8302-1E747DA8C26F}"/>
              </a:ext>
            </a:extLst>
          </p:cNvPr>
          <p:cNvGrpSpPr/>
          <p:nvPr/>
        </p:nvGrpSpPr>
        <p:grpSpPr>
          <a:xfrm>
            <a:off x="838200" y="237577"/>
            <a:ext cx="1485265" cy="1026161"/>
            <a:chOff x="0" y="0"/>
            <a:chExt cx="4895097" cy="3383280"/>
          </a:xfrm>
        </p:grpSpPr>
        <p:sp>
          <p:nvSpPr>
            <p:cNvPr id="6" name="Freeform: Shape 33">
              <a:extLst>
                <a:ext uri="{FF2B5EF4-FFF2-40B4-BE49-F238E27FC236}">
                  <a16:creationId xmlns:a16="http://schemas.microsoft.com/office/drawing/2014/main" id="{834EE602-80DF-6545-A42F-738D309CB551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DB9F44D-2348-9A48-A6C9-17ED92D16CAB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00A5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8" name="Picture 7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00CD7970-75D6-824D-918A-44C8531AB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7618" y="0"/>
              <a:ext cx="3406332" cy="3383277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EE1D1E28-1B3D-C545-AA48-45072660BD4C}"/>
              </a:ext>
            </a:extLst>
          </p:cNvPr>
          <p:cNvSpPr txBox="1">
            <a:spLocks/>
          </p:cNvSpPr>
          <p:nvPr/>
        </p:nvSpPr>
        <p:spPr>
          <a:xfrm>
            <a:off x="3713018" y="420025"/>
            <a:ext cx="7640782" cy="56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Welcome, Introductions, Ice Breaker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BA730C-B3B2-C542-B4D7-F0370EFFF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358775" indent="-358775">
              <a:buBlip>
                <a:blip r:embed="rId3"/>
              </a:buBlip>
            </a:pPr>
            <a:r>
              <a:rPr lang="en-US" sz="2400" dirty="0">
                <a:latin typeface="Garamond" panose="02020404030301010803" pitchFamily="18" charset="0"/>
              </a:rPr>
              <a:t>Name, School, Major, Hometown, Year</a:t>
            </a:r>
          </a:p>
          <a:p>
            <a:pPr marL="358775" indent="-358775">
              <a:buBlip>
                <a:blip r:embed="rId3"/>
              </a:buBlip>
            </a:pPr>
            <a:r>
              <a:rPr lang="en-US" sz="2400" dirty="0">
                <a:latin typeface="Garamond" panose="02020404030301010803" pitchFamily="18" charset="0"/>
              </a:rPr>
              <a:t>If you were on a deserted island, what is one non-essential thing you would want to have?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36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E4D2645-7F18-3A42-9584-8BF1CE63D832}"/>
              </a:ext>
            </a:extLst>
          </p:cNvPr>
          <p:cNvSpPr/>
          <p:nvPr/>
        </p:nvSpPr>
        <p:spPr>
          <a:xfrm>
            <a:off x="0" y="152400"/>
            <a:ext cx="12192000" cy="1188720"/>
          </a:xfrm>
          <a:prstGeom prst="rect">
            <a:avLst/>
          </a:prstGeom>
          <a:solidFill>
            <a:srgbClr val="8200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C66A28E-3D08-4C4E-8FB6-516272A4AF47}"/>
              </a:ext>
            </a:extLst>
          </p:cNvPr>
          <p:cNvSpPr txBox="1">
            <a:spLocks/>
          </p:cNvSpPr>
          <p:nvPr/>
        </p:nvSpPr>
        <p:spPr>
          <a:xfrm>
            <a:off x="6423640" y="416123"/>
            <a:ext cx="4930160" cy="56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2026-2027 Changes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02B85EF-0098-B64F-9BA6-23D1C087A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8775" indent="-350838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District Secretary-Treasurer</a:t>
            </a:r>
          </a:p>
          <a:p>
            <a:pPr marL="358775" indent="-350838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Council of Presidents</a:t>
            </a:r>
          </a:p>
          <a:p>
            <a:pPr marL="815975" lvl="1" indent="-350838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Centralize communication</a:t>
            </a:r>
          </a:p>
          <a:p>
            <a:pPr marL="815975" lvl="1" indent="-350838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Increase club participation and engagement</a:t>
            </a:r>
          </a:p>
          <a:p>
            <a:pPr marL="815975" lvl="1" indent="-350838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Monthly meetings</a:t>
            </a:r>
          </a:p>
          <a:p>
            <a:pPr marL="815975" lvl="1" indent="-350838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Rotate time and day to accommodate schedules</a:t>
            </a:r>
          </a:p>
          <a:p>
            <a:pPr marL="815975" lvl="1" indent="-350838">
              <a:buBlip>
                <a:blip r:embed="rId2"/>
              </a:buBlip>
            </a:pPr>
            <a:endParaRPr lang="en-US" sz="2000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C649D64-45B7-8C4B-A4F3-988133B05EAE}"/>
              </a:ext>
            </a:extLst>
          </p:cNvPr>
          <p:cNvGrpSpPr/>
          <p:nvPr/>
        </p:nvGrpSpPr>
        <p:grpSpPr>
          <a:xfrm>
            <a:off x="838200" y="233675"/>
            <a:ext cx="1485900" cy="1026161"/>
            <a:chOff x="0" y="0"/>
            <a:chExt cx="4895097" cy="3383280"/>
          </a:xfrm>
        </p:grpSpPr>
        <p:sp>
          <p:nvSpPr>
            <p:cNvPr id="35" name="Freeform: Shape 3">
              <a:extLst>
                <a:ext uri="{FF2B5EF4-FFF2-40B4-BE49-F238E27FC236}">
                  <a16:creationId xmlns:a16="http://schemas.microsoft.com/office/drawing/2014/main" id="{34B2CE32-B293-4543-B0E6-3F183FBAE85F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28999C2-CA48-D84C-AD74-3B17C0747570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8200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37" name="Picture 36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4B8942B4-B80F-F345-B116-AE78B2CE6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4484" y="0"/>
              <a:ext cx="3406331" cy="3383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0837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F83274-D42D-7543-99E0-408A59147152}"/>
              </a:ext>
            </a:extLst>
          </p:cNvPr>
          <p:cNvSpPr/>
          <p:nvPr/>
        </p:nvSpPr>
        <p:spPr>
          <a:xfrm>
            <a:off x="0" y="156094"/>
            <a:ext cx="12192000" cy="1188720"/>
          </a:xfrm>
          <a:prstGeom prst="rect">
            <a:avLst/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0709F54-F4ED-5D46-B956-DCEDB9927765}"/>
              </a:ext>
            </a:extLst>
          </p:cNvPr>
          <p:cNvGrpSpPr/>
          <p:nvPr/>
        </p:nvGrpSpPr>
        <p:grpSpPr>
          <a:xfrm>
            <a:off x="838200" y="237373"/>
            <a:ext cx="1485900" cy="1026161"/>
            <a:chOff x="0" y="0"/>
            <a:chExt cx="4895097" cy="3383280"/>
          </a:xfrm>
        </p:grpSpPr>
        <p:sp>
          <p:nvSpPr>
            <p:cNvPr id="6" name="Freeform: Shape 38">
              <a:extLst>
                <a:ext uri="{FF2B5EF4-FFF2-40B4-BE49-F238E27FC236}">
                  <a16:creationId xmlns:a16="http://schemas.microsoft.com/office/drawing/2014/main" id="{CF0BFC77-273D-9944-85C7-2D96114F2C80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91FB7AC-AD9E-4B47-9345-731DB33796BB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003D7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8" name="Picture 7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B1D76B19-7ECA-BF4B-B654-6CE272038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3092" y="0"/>
              <a:ext cx="3406331" cy="338327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4B04D-DE66-074E-A968-1F608735CC9C}"/>
              </a:ext>
            </a:extLst>
          </p:cNvPr>
          <p:cNvSpPr txBox="1">
            <a:spLocks/>
          </p:cNvSpPr>
          <p:nvPr/>
        </p:nvSpPr>
        <p:spPr>
          <a:xfrm>
            <a:off x="838200" y="183486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>
              <a:buFont typeface="Arial" panose="020B0604020202020204" pitchFamily="34" charset="0"/>
              <a:buBlip>
                <a:blip r:embed="rId3"/>
              </a:buBlip>
            </a:pPr>
            <a:r>
              <a:rPr lang="en-US" sz="2400">
                <a:latin typeface="Garamond" panose="02020404030301010803" pitchFamily="18" charset="0"/>
              </a:rPr>
              <a:t>International Trustee</a:t>
            </a:r>
          </a:p>
          <a:p>
            <a:pPr marL="358775" indent="-358775">
              <a:buFont typeface="Arial" panose="020B0604020202020204" pitchFamily="34" charset="0"/>
              <a:buBlip>
                <a:blip r:embed="rId3"/>
              </a:buBlip>
            </a:pPr>
            <a:r>
              <a:rPr lang="en-US" sz="2400" dirty="0">
                <a:latin typeface="Garamond" panose="02020404030301010803" pitchFamily="18" charset="0"/>
              </a:rPr>
              <a:t>District Administrator</a:t>
            </a:r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CBEF9CF-1CA2-B644-BA6C-3F12165239DB}"/>
              </a:ext>
            </a:extLst>
          </p:cNvPr>
          <p:cNvSpPr txBox="1">
            <a:spLocks/>
          </p:cNvSpPr>
          <p:nvPr/>
        </p:nvSpPr>
        <p:spPr>
          <a:xfrm>
            <a:off x="4562764" y="419823"/>
            <a:ext cx="6791036" cy="56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Board Updates</a:t>
            </a:r>
          </a:p>
        </p:txBody>
      </p:sp>
    </p:spTree>
    <p:extLst>
      <p:ext uri="{BB962C8B-B14F-4D97-AF65-F5344CB8AC3E}">
        <p14:creationId xmlns:p14="http://schemas.microsoft.com/office/powerpoint/2010/main" val="4168577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6A40A-532B-134C-8438-62B69E16A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8775" indent="-358775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Kiwanis Engage Access/Officer Election Report</a:t>
            </a:r>
          </a:p>
          <a:p>
            <a:pPr marL="358775" indent="-358775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Monthly Report Forms</a:t>
            </a:r>
          </a:p>
          <a:p>
            <a:pPr marL="358775" indent="-358775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Club Officer Training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Presidents and Vice Presidents – 5/27, July TBD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Secretaries and Treasurers – July TBD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Editors and Chairs – July TBD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Additional sessions will be offered throughout the summer</a:t>
            </a:r>
          </a:p>
          <a:p>
            <a:pPr marL="358775" indent="-358775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Summer K-Family Meeting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July 18, 2026 – Grantville, PA (near Hershey)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All club officers invited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Housing can be arranged, if needed</a:t>
            </a:r>
          </a:p>
          <a:p>
            <a:pPr marL="815975" lvl="1" indent="-358775">
              <a:buBlip>
                <a:blip r:embed="rId2"/>
              </a:buBlip>
            </a:pPr>
            <a:endParaRPr lang="en-US" sz="2000" dirty="0">
              <a:latin typeface="Garamond" panose="02020404030301010803" pitchFamily="18" charset="0"/>
            </a:endParaRP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5E5FE9-E959-3A49-859A-1F0A5EAAF75A}"/>
              </a:ext>
            </a:extLst>
          </p:cNvPr>
          <p:cNvSpPr/>
          <p:nvPr/>
        </p:nvSpPr>
        <p:spPr>
          <a:xfrm>
            <a:off x="0" y="156096"/>
            <a:ext cx="12192000" cy="1188720"/>
          </a:xfrm>
          <a:prstGeom prst="rect">
            <a:avLst/>
          </a:prstGeom>
          <a:solidFill>
            <a:srgbClr val="6791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B7391C-8702-5E49-BB54-819495C9494C}"/>
              </a:ext>
            </a:extLst>
          </p:cNvPr>
          <p:cNvGrpSpPr/>
          <p:nvPr/>
        </p:nvGrpSpPr>
        <p:grpSpPr>
          <a:xfrm>
            <a:off x="838200" y="237375"/>
            <a:ext cx="1485265" cy="1026161"/>
            <a:chOff x="0" y="0"/>
            <a:chExt cx="4895097" cy="3383280"/>
          </a:xfrm>
        </p:grpSpPr>
        <p:sp>
          <p:nvSpPr>
            <p:cNvPr id="8" name="Freeform: Shape 28">
              <a:extLst>
                <a:ext uri="{FF2B5EF4-FFF2-40B4-BE49-F238E27FC236}">
                  <a16:creationId xmlns:a16="http://schemas.microsoft.com/office/drawing/2014/main" id="{7C10A352-9311-B040-99D7-82CD7C7A31AB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14C98F5-3BFC-1448-AAB7-A16D373E82DE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6791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10" name="Picture 9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D088C71E-7C42-0A4F-8C69-DD9E531F0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5839" y="0"/>
              <a:ext cx="3406331" cy="3383280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B839DFC-E8DF-BE46-9D7E-3567FD0F2942}"/>
              </a:ext>
            </a:extLst>
          </p:cNvPr>
          <p:cNvSpPr txBox="1">
            <a:spLocks/>
          </p:cNvSpPr>
          <p:nvPr/>
        </p:nvSpPr>
        <p:spPr>
          <a:xfrm>
            <a:off x="6423640" y="419823"/>
            <a:ext cx="4930160" cy="56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Announcements</a:t>
            </a:r>
          </a:p>
        </p:txBody>
      </p:sp>
    </p:spTree>
    <p:extLst>
      <p:ext uri="{BB962C8B-B14F-4D97-AF65-F5344CB8AC3E}">
        <p14:creationId xmlns:p14="http://schemas.microsoft.com/office/powerpoint/2010/main" val="3884160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6A40A-532B-134C-8438-62B69E16A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8775" indent="-358775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</a:rPr>
              <a:t>International Dues increase</a:t>
            </a:r>
            <a:endParaRPr lang="en-US" sz="1600" dirty="0">
              <a:latin typeface="Garamond" panose="02020404030301010803" pitchFamily="18" charset="0"/>
            </a:endParaRP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</a:rPr>
              <a:t>$36 </a:t>
            </a: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 $44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District Dues remain at $10</a:t>
            </a:r>
          </a:p>
          <a:p>
            <a:pPr marL="358775" indent="-358775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Dollars for Dues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Program originally initiated by Pennsylvania Kiwanis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Subsidize part of the dues expense for members that can’t afford dues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Criteria and application are under review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Rolled out by August</a:t>
            </a:r>
          </a:p>
          <a:p>
            <a:pPr marL="358775" indent="-358775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Kiwanis District Convention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August 13-16, 2026 – Gettysburg, PA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Free registration and possible housing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5E5FE9-E959-3A49-859A-1F0A5EAAF75A}"/>
              </a:ext>
            </a:extLst>
          </p:cNvPr>
          <p:cNvSpPr/>
          <p:nvPr/>
        </p:nvSpPr>
        <p:spPr>
          <a:xfrm>
            <a:off x="0" y="156096"/>
            <a:ext cx="12192000" cy="1188720"/>
          </a:xfrm>
          <a:prstGeom prst="rect">
            <a:avLst/>
          </a:prstGeom>
          <a:solidFill>
            <a:srgbClr val="6791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B7391C-8702-5E49-BB54-819495C9494C}"/>
              </a:ext>
            </a:extLst>
          </p:cNvPr>
          <p:cNvGrpSpPr/>
          <p:nvPr/>
        </p:nvGrpSpPr>
        <p:grpSpPr>
          <a:xfrm>
            <a:off x="838200" y="237375"/>
            <a:ext cx="1485265" cy="1026161"/>
            <a:chOff x="0" y="0"/>
            <a:chExt cx="4895097" cy="3383280"/>
          </a:xfrm>
        </p:grpSpPr>
        <p:sp>
          <p:nvSpPr>
            <p:cNvPr id="8" name="Freeform: Shape 28">
              <a:extLst>
                <a:ext uri="{FF2B5EF4-FFF2-40B4-BE49-F238E27FC236}">
                  <a16:creationId xmlns:a16="http://schemas.microsoft.com/office/drawing/2014/main" id="{7C10A352-9311-B040-99D7-82CD7C7A31AB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14C98F5-3BFC-1448-AAB7-A16D373E82DE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6791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10" name="Picture 9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D088C71E-7C42-0A4F-8C69-DD9E531F0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5839" y="0"/>
              <a:ext cx="3406331" cy="3383280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B839DFC-E8DF-BE46-9D7E-3567FD0F2942}"/>
              </a:ext>
            </a:extLst>
          </p:cNvPr>
          <p:cNvSpPr txBox="1">
            <a:spLocks/>
          </p:cNvSpPr>
          <p:nvPr/>
        </p:nvSpPr>
        <p:spPr>
          <a:xfrm>
            <a:off x="6423640" y="419823"/>
            <a:ext cx="4930160" cy="56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Announcements</a:t>
            </a:r>
          </a:p>
        </p:txBody>
      </p:sp>
    </p:spTree>
    <p:extLst>
      <p:ext uri="{BB962C8B-B14F-4D97-AF65-F5344CB8AC3E}">
        <p14:creationId xmlns:p14="http://schemas.microsoft.com/office/powerpoint/2010/main" val="1993809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6A40A-532B-134C-8438-62B69E16A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8775" indent="-358775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InterPACK 2026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October 16-18, 2026 – Duncansville, PA 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Registration not final, but around $20</a:t>
            </a:r>
          </a:p>
          <a:p>
            <a:pPr marL="457200" lvl="1" indent="0">
              <a:buNone/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      (includes housing and food)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T-shirt? Design? Color?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InterPACK 2026</a:t>
            </a:r>
          </a:p>
          <a:p>
            <a:pPr marL="358775" indent="-358775">
              <a:buBlip>
                <a:blip r:embed="rId2"/>
              </a:buBlip>
            </a:pPr>
            <a:r>
              <a:rPr lang="en-US" sz="2400" dirty="0">
                <a:latin typeface="Garamond" panose="02020404030301010803" pitchFamily="18" charset="0"/>
                <a:sym typeface="Wingdings" pitchFamily="2" charset="2"/>
              </a:rPr>
              <a:t>Key to College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Program to help Key Club Seniors prepare for college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College Q&amp;A, Campus tour, Service Project, Lunch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While school specific, please try to keep general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Financial and Promotional Assistance</a:t>
            </a:r>
          </a:p>
          <a:p>
            <a:pPr marL="815975" lvl="1" indent="-358775">
              <a:buBlip>
                <a:blip r:embed="rId2"/>
              </a:buBlip>
            </a:pPr>
            <a:r>
              <a:rPr lang="en-US" sz="2000" dirty="0">
                <a:latin typeface="Garamond" panose="02020404030301010803" pitchFamily="18" charset="0"/>
                <a:sym typeface="Wingdings" pitchFamily="2" charset="2"/>
              </a:rPr>
              <a:t>Interest?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5E5FE9-E959-3A49-859A-1F0A5EAAF75A}"/>
              </a:ext>
            </a:extLst>
          </p:cNvPr>
          <p:cNvSpPr/>
          <p:nvPr/>
        </p:nvSpPr>
        <p:spPr>
          <a:xfrm>
            <a:off x="0" y="156096"/>
            <a:ext cx="12192000" cy="1188720"/>
          </a:xfrm>
          <a:prstGeom prst="rect">
            <a:avLst/>
          </a:prstGeom>
          <a:solidFill>
            <a:srgbClr val="6791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B7391C-8702-5E49-BB54-819495C9494C}"/>
              </a:ext>
            </a:extLst>
          </p:cNvPr>
          <p:cNvGrpSpPr/>
          <p:nvPr/>
        </p:nvGrpSpPr>
        <p:grpSpPr>
          <a:xfrm>
            <a:off x="838200" y="237375"/>
            <a:ext cx="1485265" cy="1026161"/>
            <a:chOff x="0" y="0"/>
            <a:chExt cx="4895097" cy="3383280"/>
          </a:xfrm>
        </p:grpSpPr>
        <p:sp>
          <p:nvSpPr>
            <p:cNvPr id="8" name="Freeform: Shape 28">
              <a:extLst>
                <a:ext uri="{FF2B5EF4-FFF2-40B4-BE49-F238E27FC236}">
                  <a16:creationId xmlns:a16="http://schemas.microsoft.com/office/drawing/2014/main" id="{7C10A352-9311-B040-99D7-82CD7C7A31AB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14C98F5-3BFC-1448-AAB7-A16D373E82DE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6791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10" name="Picture 9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D088C71E-7C42-0A4F-8C69-DD9E531F0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5839" y="0"/>
              <a:ext cx="3406331" cy="3383280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B839DFC-E8DF-BE46-9D7E-3567FD0F2942}"/>
              </a:ext>
            </a:extLst>
          </p:cNvPr>
          <p:cNvSpPr txBox="1">
            <a:spLocks/>
          </p:cNvSpPr>
          <p:nvPr/>
        </p:nvSpPr>
        <p:spPr>
          <a:xfrm>
            <a:off x="6423640" y="419823"/>
            <a:ext cx="4930160" cy="56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Announcements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EDF446-66F6-264B-AA31-314A5FD32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916" y="1825625"/>
            <a:ext cx="3482982" cy="434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30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F7D9811-3A89-284C-BADB-CE3257EB8A66}"/>
              </a:ext>
            </a:extLst>
          </p:cNvPr>
          <p:cNvSpPr/>
          <p:nvPr/>
        </p:nvSpPr>
        <p:spPr>
          <a:xfrm>
            <a:off x="0" y="152400"/>
            <a:ext cx="12192000" cy="1188720"/>
          </a:xfrm>
          <a:prstGeom prst="rect">
            <a:avLst/>
          </a:prstGeom>
          <a:solidFill>
            <a:srgbClr val="9EA3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FCEF0D4-7BA6-7243-B300-25646705110E}"/>
              </a:ext>
            </a:extLst>
          </p:cNvPr>
          <p:cNvSpPr txBox="1">
            <a:spLocks/>
          </p:cNvSpPr>
          <p:nvPr/>
        </p:nvSpPr>
        <p:spPr>
          <a:xfrm>
            <a:off x="4987636" y="415075"/>
            <a:ext cx="6367752" cy="561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3200" b="1" dirty="0">
                <a:solidFill>
                  <a:schemeClr val="bg1"/>
                </a:solidFill>
                <a:latin typeface="Garamond" panose="02020404030301010803" pitchFamily="18" charset="0"/>
                <a:cs typeface="Geeza Pro" panose="02000400000000000000" pitchFamily="2" charset="-78"/>
              </a:rPr>
              <a:t>Club Updates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40EA48-CE68-7846-A33D-866C8215A02C}"/>
              </a:ext>
            </a:extLst>
          </p:cNvPr>
          <p:cNvGrpSpPr/>
          <p:nvPr/>
        </p:nvGrpSpPr>
        <p:grpSpPr>
          <a:xfrm>
            <a:off x="836469" y="232406"/>
            <a:ext cx="1485265" cy="1028700"/>
            <a:chOff x="0" y="0"/>
            <a:chExt cx="4895097" cy="3390032"/>
          </a:xfrm>
        </p:grpSpPr>
        <p:sp>
          <p:nvSpPr>
            <p:cNvPr id="12" name="Freeform: Shape 23">
              <a:extLst>
                <a:ext uri="{FF2B5EF4-FFF2-40B4-BE49-F238E27FC236}">
                  <a16:creationId xmlns:a16="http://schemas.microsoft.com/office/drawing/2014/main" id="{7326DF55-21B1-FF4E-8B46-96BAE93F6EB1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44C99F5-8F38-6F4D-8517-2CDE236597A1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rgbClr val="9EA37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14" name="Picture 13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69ECEC27-2CC3-5F4D-AA9C-79ACB8F36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899" y="6756"/>
              <a:ext cx="3406332" cy="3383276"/>
            </a:xfrm>
            <a:prstGeom prst="rect">
              <a:avLst/>
            </a:prstGeom>
          </p:spPr>
        </p:pic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645D289-9496-974A-9E7E-57788451155D}"/>
              </a:ext>
            </a:extLst>
          </p:cNvPr>
          <p:cNvSpPr txBox="1">
            <a:spLocks/>
          </p:cNvSpPr>
          <p:nvPr/>
        </p:nvSpPr>
        <p:spPr>
          <a:xfrm>
            <a:off x="838200" y="183486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>
              <a:buFont typeface="Arial" panose="020B0604020202020204" pitchFamily="34" charset="0"/>
              <a:buBlip>
                <a:blip r:embed="rId3"/>
              </a:buBlip>
            </a:pPr>
            <a:r>
              <a:rPr lang="en-US" sz="2400" dirty="0">
                <a:latin typeface="Garamond" panose="02020404030301010803" pitchFamily="18" charset="0"/>
              </a:rPr>
              <a:t>Question of the month </a:t>
            </a:r>
          </a:p>
          <a:p>
            <a:pPr marL="815975" lvl="1" indent="-358775">
              <a:buBlip>
                <a:blip r:embed="rId3"/>
              </a:buBlip>
            </a:pPr>
            <a:r>
              <a:rPr lang="en-US" sz="2000" dirty="0">
                <a:latin typeface="Garamond" panose="02020404030301010803" pitchFamily="18" charset="0"/>
              </a:rPr>
              <a:t>What are your club’s goals for the 2026-2027 year?</a:t>
            </a:r>
          </a:p>
          <a:p>
            <a:pPr marL="358775" indent="-358775">
              <a:buFont typeface="Arial" panose="020B0604020202020204" pitchFamily="34" charset="0"/>
              <a:buBlip>
                <a:blip r:embed="rId3"/>
              </a:buBlip>
            </a:pPr>
            <a:r>
              <a:rPr lang="en-US" sz="2400" dirty="0">
                <a:latin typeface="Garamond" panose="02020404030301010803" pitchFamily="18" charset="0"/>
              </a:rPr>
              <a:t>Accomplishments, challenges, etc.</a:t>
            </a: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09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455</Words>
  <Application>Microsoft Macintosh PowerPoint</Application>
  <PresentationFormat>Widescreen</PresentationFormat>
  <Paragraphs>95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Garamond</vt:lpstr>
      <vt:lpstr>Geeza Pro</vt:lpstr>
      <vt:lpstr>Wingdings</vt:lpstr>
      <vt:lpstr>Office Theme</vt:lpstr>
      <vt:lpstr>Officers Council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January 2026  Officers Council Meeting</dc:title>
  <dc:creator>Microsoft Office User</dc:creator>
  <cp:lastModifiedBy>Brett Cutright</cp:lastModifiedBy>
  <cp:revision>30</cp:revision>
  <dcterms:created xsi:type="dcterms:W3CDTF">2025-12-18T21:55:55Z</dcterms:created>
  <dcterms:modified xsi:type="dcterms:W3CDTF">2026-06-10T00:12:45Z</dcterms:modified>
</cp:coreProperties>
</file>